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  <p:sldMasterId id="2147483660" r:id="rId2"/>
  </p:sldMasterIdLst>
  <p:notesMasterIdLst>
    <p:notesMasterId r:id="rId3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1658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78" y="102"/>
      </p:cViewPr>
      <p:guideLst>
        <p:guide orient="horz" pos="165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13.05.2026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大家好，欢迎来到今天的直播。我是主讲人[主讲人姓名]。随着五月的结束，天气越来越热，我们运维人员最担心的季节也随之而来——夏季机房的“烤”验。今天，我们将一起探讨如何通过动环与IT的一体化监控，从被动响应走向主动预防，构建一个真正高可用的数据中心运维体系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第四个风险，是夏季暴雨带来的漏水问题。水是电子设备的天敌。漏水的原因很多，空调排水管堵塞、屋顶漏水、水管破裂等等。传统的监控方式往往只在几个关键位置放传感器，一旦漏水点稍有偏差，就可能造成重大损失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最后一个风险，是我们的“最后一道防线”——UPS。夏季用电高峰，UPS的可靠性至关重要。但它自身也在老化，比如电池寿命到期，或者内部的逆变器、风扇出现故障。传统运维往往只每年做一次放电测试，平时缺乏监控，这就导致当真正断电时，才发现UPS这道防线早就守不住了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总结一下第一部分，夏季机房的风险是复合型的，它们环环相扣，一个出问题就可能引发连锁反应。更重要的是，大多数风险都是渐进式失效，它们“慢慢变差”，而不是突然爆发。</a:t>
            </a:r>
          </a:p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这就对我们的监控体系提出了更高的要求：我们必须从“看得到”升级到“看得早”。而这，恰恰是传统动环监控的短板。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接下来，我们进入第二部分，深入探讨一下传统动环监控的三大短板，看看为什么“分开管”，故障就会“串起来”。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第一个，也是最致命的短板，就是动环和IT监控是“两张皮”。动环监控负责环境，告警发给物业；IT监控负责服务器，告警发给IT。两套系统，两个团队，互不相通。结果就是，空调坏了，IT不知道；服务器性能下降，IT也找不到原因。故障定位非常困难，还容易产生责任推诿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我们来看一个真实的案例。一家医院的核心机房，空调坏了，温度升到40度。动环系统发了告警给物业，但物业以为是误报，没处理。IT团队发现服务器异常，花了整整2个小时排查网络和数据库，都没找到原因。最后，服务器过热关机，导致门诊挂号、收费等核心业务中断了半小时。事后才发现，根源就是空调坏了。这就是典型的“两张皮”导致的悲剧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第二个短板，是告警是“单向”的，没有闭环。传统动环监控只管发告警，至于谁收到了、有没有处理、处理得怎么样，一概不知，这就是一个“告警黑箱”。告警和工单系统是脱节的，维修人员修好后也没法反馈。这导致管理非常混乱，故障处理过程不可追溯，更谈不上优化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第三个短板，是动环数据没有被“关联分析”。动环数据其实是一座金矿，但传统系统只做了简单的数据展示，没有深度分析。</a:t>
            </a:r>
          </a:p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比如，它发现不了空调电流缓慢上升这种故障前兆；它也不知道某个机柜温度高，会影响里面的哪些服务器。</a:t>
            </a:r>
          </a:p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根本原因就是动环和IT系统是分离的，系统不知道设备之间的物理和逻辑关系。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分析了这么多问题，那么解决方案是什么呢？接下来，我们进入第三部分，看看监控易的一体化监控是如何破解夏季“烤”验，打通动环和IT的任督二脉的。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i="0" u="none" strike="noStrike">
                <a:solidFill>
                  <a:srgbClr val="000000"/>
                </a:solidFill>
              </a:rPr>
              <a:t>第一个融合能力，是统一采集。监控易平台打破了数据孤岛，将所有动环设备，比如UPS、精密空调、温湿度传感器，和所有IT设备，比如服务器、网络、数据库，都统一纳入一个平台进行监控。真正实现了“一个平台看全所有”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在正式开始前，我想先分享一个真实的故事。去年夏天，凌晨三点，一家省级电力公司的数据中心，一台精密空调突然罢工。室外温度高达36度，机房内的温度在短短15分钟内就从舒适的22度飙升到了35度。服务器开始告警，核心业务响应变慢。最终，几台核心服务器因过热自动关机，导致业务中断了整整2个小时。这是一个非常惨痛的教训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统一采集之后，我们就可以建立设备间的物理和虚拟关联关系。这是实现智能运维的基础。</a:t>
            </a:r>
          </a:p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比如，我们可以把服务器拖拽到对应的机柜里，定义哪台空调负责哪个区域，哪个配电柜给哪些机柜供电。</a:t>
            </a:r>
          </a:p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有了这些关联，当机柜温度升高，系统就能立刻知道影响了哪些服务器，应该去查哪台空调；当配电柜告警时，也能马上评估出会影响哪些业务。这让运维工作从被动响应变成了主动的关联分析。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第二个融合能力，是统一告警。我们的智能告警引擎能够自动关联、压缩告警，直达故障根源。它能通过时间、空间和因果关系，将成百上千条衍生告警，压缩成一条根因告警。比如，它会告诉你，根本原因是“空调压缩机故障”，导致了“机柜温度升高”，进而影响了“哪些服务器”。从“告警风暴”到“根因告警”，让运维人员一眼就能看清问题本质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我们来看一个具体的例子。左边是传统系统可能产生的“告警风暴”，一堆告警信息，你根本不知道哪个是根因。而右边是监控易给出的根因告警，它用一句“人话”告诉你：根本原因是A机柜的空调坏了，导致温度升高，影响了B、C、D三台服务器，其中B服务器CPU温度已经很高了，建议你赶紧去修空调。非常清晰，直指要害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第三个融合能力，是自动处置。我们可以将运维经验固化为自动化预案。简单来说，就是设置一个“IF...THEN...”的规则。</a:t>
            </a:r>
          </a:p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当某个监控指标达到阈值时，系统就自动执行预设的动作，比如发送通知、执行脚本、创建工单。</a:t>
            </a:r>
          </a:p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我们的目标是，在故障发生前或者发生的瞬间就介入，最大限度地减少业务影响。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这里有几个自动化预案的例子。比如温度升高预案，当机柜温度超过28度，系统可以自动调低空调温度，如果空调失效，就自动把非核心业务迁走。</a:t>
            </a:r>
          </a:p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再比如UPS放电预案，一旦市电中断，系统可以自动关闭非关键业务，延长核心业务的供电时间。</a:t>
            </a:r>
          </a:p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还有漏水预案，一旦检测到漏水，就自动关闭相关的进水阀，并创建工单。这些都可以自动完成，极大提升了运维效率。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第四个融合能力，是主动巡检。我们可以设置自动巡检计划，每天、每周、每月自动生成巡检报告，包含各种趋势分析和健康度评估。报告可以自动发送给相关责任人，变“人找事”为“事找人”，把运维人员从繁琐的手工巡检中解放出来，让他们能聚焦于更有价值的分析和优化工作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第五个，也是最高级的融合能力，是数据驱动的预测性维护。我们可以利用历史数据进行趋势分析，实现从“救火”到“防火”的跨越。比如，通过分析空调电流趋势，提前预警压缩机故障；通过分析电池内阻，提前预警电池老化。这才是真正的智能运维，在故障发生之前就采取行动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总结一下我们的解决方案，监控易的一体化监控具备五大融合能力：统一采集、统一告警、自动处置、主动巡检和预测维护。这五大能力共同构成了一个完整的、智能的、主动的运维体系。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理论说完了，我们来看一个真实的客户案例。这是一家省级政务云数据中心，规模很大，有200多个机柜，上千台虚拟机。在改造前，他们面临着典型的痛点：动环和IT分离，告警没有闭环，只能被动响应，夏天空调故障频发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在部署了监控易一体化监控平台后，他们实现了四大场景化价值。比如，系统提前预警了空调冷凝器脏堵，避免了故障；在夏季高温时，系统自动处置，核心业务没有受到任何影响；系统还提前预警了UPS电池老化，让他们在用电高峰前完成了更换；同时，巡检工作也实现了自动化，大大节省了人力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事后复盘，我们发现这起事故并非毫无征兆。在故障发生前三天，空调压缩机的电流就出现了异常波动。但问题在于，动环监控系统捕捉到了这个信号，却只发给了后勤部门；而IT监控系统对此一无所知。动环和IT，就像两个孤岛，信息完全不通。这起事故告诉我们，夏季运维真正考验的是我们运维体系的“感知能力”和“联动能力”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这些价值最终都体现在了数据上。空调故障导致的高温事件，从每年5次降到了0次；UPS电池故障的提前发现率达到了100%；巡检的人工耗时减少了90%；故障的平均响应时间从30分钟缩短到了5分钟。这些都是实实在在的价值提升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最后，我用五句话来总结今天的核心观点。第一，夏季风险是复合型的，环环相扣。第二，传统监控是“两张皮”，存在诸多弊端。第三，一体化是打通“任督二脉”的关键。第四，自动化让我们从“救火”变成“防火”。第五，监控易已经通过大量客户案例验证了其价值，能够帮助客户实现故障归零和效率提升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感谢大家的聆听。理论和案例都讲完了，接下来，我的技术同事将为大家进行现场演示，让大家直观地感受一下监控易平台的强大功能。同时，如果大家有任何问题，也欢迎随时提出。大家也可以扫描屏幕上的二维码，加入我们的直播交流群，获取今天的PPT资料，并和我们的技术专家进行一对一的交流。谢谢大家！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所以，今天我们的直播将围绕三个核心问题展开。首先，我们会深入剖析夏季机房面临的五大核心风险。其次，我们会探讨传统动环监控模式的三大短板，解释为什么“分开管”会导致故障“串起来”。最后，也是最重要的，我们将详细介绍监控易的一体化解决方案是如何破解这些难题的，并分享真实的客户案例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好，让我们进入第一部分，深入剖析一下，在夏天，我们的数据中心到底面临着哪些具体的风险。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第一个风险，也是最直接的风险，就是高温。我们都知道ASHRAE标准建议温度在18到27度之间。一旦超过32度，服务器风扇就会全速运转，功耗飙升。到了35度，就可能触发过热保护。</a:t>
            </a:r>
          </a:p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但更可怕的是长期高温带来的“慢性”伤害，它会加速电容老化，让硬盘故障率倍增。有研究表明，温度每升高10度，设备故障率就会增加一倍。这是一个非常惊人的数字，充分说明了温度控制在数据中心管理中的重要性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更隐蔽的风险是“热点”问题。机房的平均温度可能显示正常，但由于空调布局、机柜盲板缺失等原因，机柜内部的局部温度可能比环境温度高出5到8度。这些“热点”是设备故障的高发区。</a:t>
            </a:r>
          </a:p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而传统的监控方式，往往只在机房里放几个传感器，根本发现不了这些机柜级别的“热点”。运维人员看到的是“一切正常”，但机柜里的服务器可能已经在“发烧”了。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第二个风险是断电。空调是机房里的“电老虎”，功耗巨大，也因此成为供电系统中最脆弱的一环。任何市电波动、UPS故障都可能导致空调停机。</a:t>
            </a:r>
          </a:p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一旦空调停了，机房温度会急剧上升。我们实测过，一台30千瓦的空调停转后，机房温度每3分钟就会上升1度。</a:t>
            </a:r>
          </a:p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想象一下，如果半夜空调断电，到第二天早上才发现，机房温度可能已经超过50度，那将是毁灭性的打击。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第三个风险，就是空调自身的故障。空调坏了，不只是简单的“不制冷”。它可能是压缩机坏了，风扇还在转，但不制冷；可能是室外机被柳絮堵了，散热差，长期高负荷运转；也可能是制冷剂泄漏，制冷效果越来越差。这些故障很多是渐进式的，很难被及时发现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幻灯片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30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 panose="020B0604020202020204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" name="Shape 31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Shape 3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" name="Shape 3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" name="Shape 3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CN"/>
              <a:t>‹#›</a:t>
            </a:fld>
            <a:endParaRPr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竖排文字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49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Shape 50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1" name="Shape 5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2" name="Shape 5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3" name="Shape 5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CN"/>
              <a:t>‹#›</a:t>
            </a:fld>
            <a:endParaRPr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竖排标题与文本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15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Shape 16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7" name="Shape 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8" name="Shape 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Shape 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CN"/>
              <a:t>‹#›</a:t>
            </a:fld>
            <a:endParaRPr 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彩色logo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94900" y="179070"/>
            <a:ext cx="2028825" cy="5524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内容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5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" name="Shape 5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0" name="Shape 5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" name="Shape 5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2" name="Shape 5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CN"/>
              <a:t>‹#›</a:t>
            </a:fld>
            <a:endParaRPr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节标题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59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 panose="020B0604020202020204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" name="Shape 60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Shape 6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" name="Shape 6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" name="Shape 6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CN"/>
              <a:t>‹#›</a:t>
            </a:fld>
            <a:endParaRPr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两栏内容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9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" name="Shape 10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2" name="Shape 11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3" name="Shape 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4" name="Shape 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" name="Shape 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CN"/>
              <a:t>‹#›</a:t>
            </a:fld>
            <a:endParaRPr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较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5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8" name="Shape 36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Shape 37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0" name="Shape 38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Shape 39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2" name="Shape 4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3" name="Shape 4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4" name="Shape 4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CN"/>
              <a:t>‹#›</a:t>
            </a:fld>
            <a:endParaRPr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仅标题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20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7" name="Shape 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8" name="Shape 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9" name="Shape 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CN"/>
              <a:t>‹#›</a:t>
            </a:fld>
            <a:endParaRPr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" name="Shape 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3" name="Shape 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CN"/>
              <a:t>‹#›</a:t>
            </a:fld>
            <a:endParaRPr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内容与标题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43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6" name="Shape 44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Shape 45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58" name="Shape 4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9" name="Shape 4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0" name="Shape 4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CN"/>
              <a:t>‹#›</a:t>
            </a:fld>
            <a:endParaRPr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图片与标题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24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3" name="Shape 25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Shape 26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65" name="Shape 2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6" name="Shape 2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Shape 2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CN"/>
              <a:t>‹#›</a:t>
            </a:fld>
            <a:endParaRPr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 panose="020B0604020202020204"/>
              <a:buNone/>
              <a:defRPr sz="33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7" name="Shape 2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 panose="020B0604020202020204"/>
              <a:buChar char="•"/>
              <a:defRPr sz="21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 panose="020B0604020202020204"/>
              <a:buChar char="•"/>
              <a:defRPr sz="15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8" name="Shape 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9" name="Shape 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10" name="Shape 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CN"/>
              <a:t>‹#›</a:t>
            </a:fld>
            <a:endParaRPr lang="zh-C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svg"/><Relationship Id="rId13" Type="http://schemas.openxmlformats.org/officeDocument/2006/relationships/image" Target="../media/image55.png"/><Relationship Id="rId3" Type="http://schemas.openxmlformats.org/officeDocument/2006/relationships/image" Target="../media/image45.png"/><Relationship Id="rId7" Type="http://schemas.openxmlformats.org/officeDocument/2006/relationships/image" Target="../media/image51.png"/><Relationship Id="rId12" Type="http://schemas.openxmlformats.org/officeDocument/2006/relationships/image" Target="../media/image23.sv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0.svg"/><Relationship Id="rId11" Type="http://schemas.openxmlformats.org/officeDocument/2006/relationships/image" Target="../media/image22.png"/><Relationship Id="rId5" Type="http://schemas.openxmlformats.org/officeDocument/2006/relationships/image" Target="../media/image49.png"/><Relationship Id="rId10" Type="http://schemas.openxmlformats.org/officeDocument/2006/relationships/image" Target="../media/image54.svg"/><Relationship Id="rId4" Type="http://schemas.openxmlformats.org/officeDocument/2006/relationships/image" Target="../media/image46.svg"/><Relationship Id="rId9" Type="http://schemas.openxmlformats.org/officeDocument/2006/relationships/image" Target="../media/image53.png"/><Relationship Id="rId14" Type="http://schemas.openxmlformats.org/officeDocument/2006/relationships/image" Target="../media/image56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svg"/><Relationship Id="rId3" Type="http://schemas.openxmlformats.org/officeDocument/2006/relationships/image" Target="../media/image57.png"/><Relationship Id="rId7" Type="http://schemas.openxmlformats.org/officeDocument/2006/relationships/image" Target="../media/image5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10" Type="http://schemas.openxmlformats.org/officeDocument/2006/relationships/image" Target="../media/image62.svg"/><Relationship Id="rId4" Type="http://schemas.openxmlformats.org/officeDocument/2006/relationships/image" Target="../media/image58.svg"/><Relationship Id="rId9" Type="http://schemas.openxmlformats.org/officeDocument/2006/relationships/image" Target="../media/image6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svg"/><Relationship Id="rId3" Type="http://schemas.openxmlformats.org/officeDocument/2006/relationships/image" Target="../media/image63.png"/><Relationship Id="rId7" Type="http://schemas.openxmlformats.org/officeDocument/2006/relationships/image" Target="../media/image6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10" Type="http://schemas.openxmlformats.org/officeDocument/2006/relationships/image" Target="../media/image68.svg"/><Relationship Id="rId4" Type="http://schemas.openxmlformats.org/officeDocument/2006/relationships/image" Target="../media/image64.svg"/><Relationship Id="rId9" Type="http://schemas.openxmlformats.org/officeDocument/2006/relationships/image" Target="../media/image6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svg"/><Relationship Id="rId3" Type="http://schemas.openxmlformats.org/officeDocument/2006/relationships/image" Target="../media/image39.png"/><Relationship Id="rId7" Type="http://schemas.openxmlformats.org/officeDocument/2006/relationships/image" Target="../media/image69.png"/><Relationship Id="rId12" Type="http://schemas.openxmlformats.org/officeDocument/2006/relationships/image" Target="../media/image74.sv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svg"/><Relationship Id="rId11" Type="http://schemas.openxmlformats.org/officeDocument/2006/relationships/image" Target="../media/image73.png"/><Relationship Id="rId5" Type="http://schemas.openxmlformats.org/officeDocument/2006/relationships/image" Target="../media/image6.png"/><Relationship Id="rId10" Type="http://schemas.openxmlformats.org/officeDocument/2006/relationships/image" Target="../media/image72.svg"/><Relationship Id="rId4" Type="http://schemas.openxmlformats.org/officeDocument/2006/relationships/image" Target="../media/image40.svg"/><Relationship Id="rId9" Type="http://schemas.openxmlformats.org/officeDocument/2006/relationships/image" Target="../media/image7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svg"/><Relationship Id="rId3" Type="http://schemas.openxmlformats.org/officeDocument/2006/relationships/image" Target="../media/image39.png"/><Relationship Id="rId7" Type="http://schemas.openxmlformats.org/officeDocument/2006/relationships/image" Target="../media/image7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6.svg"/><Relationship Id="rId5" Type="http://schemas.openxmlformats.org/officeDocument/2006/relationships/image" Target="../media/image75.png"/><Relationship Id="rId4" Type="http://schemas.openxmlformats.org/officeDocument/2006/relationships/image" Target="../media/image40.sv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svg"/><Relationship Id="rId3" Type="http://schemas.openxmlformats.org/officeDocument/2006/relationships/image" Target="../media/image79.png"/><Relationship Id="rId7" Type="http://schemas.openxmlformats.org/officeDocument/2006/relationships/image" Target="../media/image8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2.svg"/><Relationship Id="rId5" Type="http://schemas.openxmlformats.org/officeDocument/2006/relationships/image" Target="../media/image81.png"/><Relationship Id="rId4" Type="http://schemas.openxmlformats.org/officeDocument/2006/relationships/image" Target="../media/image80.sv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svg"/><Relationship Id="rId13" Type="http://schemas.openxmlformats.org/officeDocument/2006/relationships/image" Target="../media/image91.png"/><Relationship Id="rId3" Type="http://schemas.openxmlformats.org/officeDocument/2006/relationships/image" Target="../media/image85.png"/><Relationship Id="rId7" Type="http://schemas.openxmlformats.org/officeDocument/2006/relationships/image" Target="../media/image63.png"/><Relationship Id="rId12" Type="http://schemas.openxmlformats.org/officeDocument/2006/relationships/image" Target="../media/image90.sv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1.svg"/><Relationship Id="rId11" Type="http://schemas.openxmlformats.org/officeDocument/2006/relationships/image" Target="../media/image89.png"/><Relationship Id="rId5" Type="http://schemas.openxmlformats.org/officeDocument/2006/relationships/image" Target="../media/image30.png"/><Relationship Id="rId10" Type="http://schemas.openxmlformats.org/officeDocument/2006/relationships/image" Target="../media/image88.svg"/><Relationship Id="rId4" Type="http://schemas.openxmlformats.org/officeDocument/2006/relationships/image" Target="../media/image86.svg"/><Relationship Id="rId9" Type="http://schemas.openxmlformats.org/officeDocument/2006/relationships/image" Target="../media/image87.png"/><Relationship Id="rId14" Type="http://schemas.openxmlformats.org/officeDocument/2006/relationships/image" Target="../media/image92.sv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svg"/><Relationship Id="rId13" Type="http://schemas.openxmlformats.org/officeDocument/2006/relationships/image" Target="../media/image103.png"/><Relationship Id="rId18" Type="http://schemas.openxmlformats.org/officeDocument/2006/relationships/image" Target="../media/image108.svg"/><Relationship Id="rId3" Type="http://schemas.openxmlformats.org/officeDocument/2006/relationships/image" Target="../media/image93.png"/><Relationship Id="rId7" Type="http://schemas.openxmlformats.org/officeDocument/2006/relationships/image" Target="../media/image97.png"/><Relationship Id="rId12" Type="http://schemas.openxmlformats.org/officeDocument/2006/relationships/image" Target="../media/image102.svg"/><Relationship Id="rId17" Type="http://schemas.openxmlformats.org/officeDocument/2006/relationships/image" Target="../media/image107.png"/><Relationship Id="rId2" Type="http://schemas.openxmlformats.org/officeDocument/2006/relationships/notesSlide" Target="../notesSlides/notesSlide19.xml"/><Relationship Id="rId16" Type="http://schemas.openxmlformats.org/officeDocument/2006/relationships/image" Target="../media/image106.sv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6.svg"/><Relationship Id="rId11" Type="http://schemas.openxmlformats.org/officeDocument/2006/relationships/image" Target="../media/image101.png"/><Relationship Id="rId5" Type="http://schemas.openxmlformats.org/officeDocument/2006/relationships/image" Target="../media/image95.png"/><Relationship Id="rId15" Type="http://schemas.openxmlformats.org/officeDocument/2006/relationships/image" Target="../media/image105.png"/><Relationship Id="rId10" Type="http://schemas.openxmlformats.org/officeDocument/2006/relationships/image" Target="../media/image100.svg"/><Relationship Id="rId4" Type="http://schemas.openxmlformats.org/officeDocument/2006/relationships/image" Target="../media/image94.svg"/><Relationship Id="rId9" Type="http://schemas.openxmlformats.org/officeDocument/2006/relationships/image" Target="../media/image99.png"/><Relationship Id="rId14" Type="http://schemas.openxmlformats.org/officeDocument/2006/relationships/image" Target="../media/image104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svg"/><Relationship Id="rId3" Type="http://schemas.openxmlformats.org/officeDocument/2006/relationships/image" Target="../media/image101.png"/><Relationship Id="rId7" Type="http://schemas.openxmlformats.org/officeDocument/2006/relationships/image" Target="../media/image109.png"/><Relationship Id="rId12" Type="http://schemas.openxmlformats.org/officeDocument/2006/relationships/image" Target="../media/image114.sv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4.svg"/><Relationship Id="rId11" Type="http://schemas.openxmlformats.org/officeDocument/2006/relationships/image" Target="../media/image113.png"/><Relationship Id="rId5" Type="http://schemas.openxmlformats.org/officeDocument/2006/relationships/image" Target="../media/image93.png"/><Relationship Id="rId10" Type="http://schemas.openxmlformats.org/officeDocument/2006/relationships/image" Target="../media/image112.svg"/><Relationship Id="rId4" Type="http://schemas.openxmlformats.org/officeDocument/2006/relationships/image" Target="../media/image102.svg"/><Relationship Id="rId9" Type="http://schemas.openxmlformats.org/officeDocument/2006/relationships/image" Target="../media/image111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svg"/><Relationship Id="rId3" Type="http://schemas.openxmlformats.org/officeDocument/2006/relationships/image" Target="../media/image115.png"/><Relationship Id="rId7" Type="http://schemas.openxmlformats.org/officeDocument/2006/relationships/image" Target="../media/image11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8.svg"/><Relationship Id="rId5" Type="http://schemas.openxmlformats.org/officeDocument/2006/relationships/image" Target="../media/image117.png"/><Relationship Id="rId10" Type="http://schemas.openxmlformats.org/officeDocument/2006/relationships/image" Target="../media/image114.svg"/><Relationship Id="rId4" Type="http://schemas.openxmlformats.org/officeDocument/2006/relationships/image" Target="../media/image116.svg"/><Relationship Id="rId9" Type="http://schemas.openxmlformats.org/officeDocument/2006/relationships/image" Target="../media/image113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6.svg"/><Relationship Id="rId3" Type="http://schemas.openxmlformats.org/officeDocument/2006/relationships/image" Target="../media/image121.png"/><Relationship Id="rId7" Type="http://schemas.openxmlformats.org/officeDocument/2006/relationships/image" Target="../media/image12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4.svg"/><Relationship Id="rId5" Type="http://schemas.openxmlformats.org/officeDocument/2006/relationships/image" Target="../media/image123.png"/><Relationship Id="rId10" Type="http://schemas.openxmlformats.org/officeDocument/2006/relationships/image" Target="../media/image128.svg"/><Relationship Id="rId4" Type="http://schemas.openxmlformats.org/officeDocument/2006/relationships/image" Target="../media/image122.svg"/><Relationship Id="rId9" Type="http://schemas.openxmlformats.org/officeDocument/2006/relationships/image" Target="../media/image127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svg"/><Relationship Id="rId13" Type="http://schemas.openxmlformats.org/officeDocument/2006/relationships/image" Target="../media/image139.png"/><Relationship Id="rId3" Type="http://schemas.openxmlformats.org/officeDocument/2006/relationships/image" Target="../media/image129.png"/><Relationship Id="rId7" Type="http://schemas.openxmlformats.org/officeDocument/2006/relationships/image" Target="../media/image133.png"/><Relationship Id="rId12" Type="http://schemas.openxmlformats.org/officeDocument/2006/relationships/image" Target="../media/image138.svg"/><Relationship Id="rId2" Type="http://schemas.openxmlformats.org/officeDocument/2006/relationships/notesSlide" Target="../notesSlides/notesSlide23.xml"/><Relationship Id="rId16" Type="http://schemas.openxmlformats.org/officeDocument/2006/relationships/image" Target="../media/image142.sv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32.svg"/><Relationship Id="rId11" Type="http://schemas.openxmlformats.org/officeDocument/2006/relationships/image" Target="../media/image137.png"/><Relationship Id="rId5" Type="http://schemas.openxmlformats.org/officeDocument/2006/relationships/image" Target="../media/image131.png"/><Relationship Id="rId15" Type="http://schemas.openxmlformats.org/officeDocument/2006/relationships/image" Target="../media/image141.png"/><Relationship Id="rId10" Type="http://schemas.openxmlformats.org/officeDocument/2006/relationships/image" Target="../media/image136.svg"/><Relationship Id="rId4" Type="http://schemas.openxmlformats.org/officeDocument/2006/relationships/image" Target="../media/image130.svg"/><Relationship Id="rId9" Type="http://schemas.openxmlformats.org/officeDocument/2006/relationships/image" Target="../media/image135.png"/><Relationship Id="rId14" Type="http://schemas.openxmlformats.org/officeDocument/2006/relationships/image" Target="../media/image140.sv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4.svg"/><Relationship Id="rId3" Type="http://schemas.openxmlformats.org/officeDocument/2006/relationships/image" Target="../media/image111.png"/><Relationship Id="rId7" Type="http://schemas.openxmlformats.org/officeDocument/2006/relationships/image" Target="../media/image14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6.svg"/><Relationship Id="rId5" Type="http://schemas.openxmlformats.org/officeDocument/2006/relationships/image" Target="../media/image95.png"/><Relationship Id="rId4" Type="http://schemas.openxmlformats.org/officeDocument/2006/relationships/image" Target="../media/image112.sv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svg"/><Relationship Id="rId3" Type="http://schemas.openxmlformats.org/officeDocument/2006/relationships/image" Target="../media/image145.png"/><Relationship Id="rId7" Type="http://schemas.openxmlformats.org/officeDocument/2006/relationships/image" Target="../media/image149.png"/><Relationship Id="rId12" Type="http://schemas.openxmlformats.org/officeDocument/2006/relationships/image" Target="../media/image154.sv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48.svg"/><Relationship Id="rId11" Type="http://schemas.openxmlformats.org/officeDocument/2006/relationships/image" Target="../media/image153.png"/><Relationship Id="rId5" Type="http://schemas.openxmlformats.org/officeDocument/2006/relationships/image" Target="../media/image147.png"/><Relationship Id="rId10" Type="http://schemas.openxmlformats.org/officeDocument/2006/relationships/image" Target="../media/image152.svg"/><Relationship Id="rId4" Type="http://schemas.openxmlformats.org/officeDocument/2006/relationships/image" Target="../media/image146.svg"/><Relationship Id="rId9" Type="http://schemas.openxmlformats.org/officeDocument/2006/relationships/image" Target="../media/image151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svg"/><Relationship Id="rId13" Type="http://schemas.openxmlformats.org/officeDocument/2006/relationships/image" Target="../media/image111.png"/><Relationship Id="rId3" Type="http://schemas.openxmlformats.org/officeDocument/2006/relationships/image" Target="../media/image155.png"/><Relationship Id="rId7" Type="http://schemas.openxmlformats.org/officeDocument/2006/relationships/image" Target="../media/image93.png"/><Relationship Id="rId12" Type="http://schemas.openxmlformats.org/officeDocument/2006/relationships/image" Target="../media/image158.sv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52.svg"/><Relationship Id="rId11" Type="http://schemas.openxmlformats.org/officeDocument/2006/relationships/image" Target="../media/image157.png"/><Relationship Id="rId5" Type="http://schemas.openxmlformats.org/officeDocument/2006/relationships/image" Target="../media/image151.png"/><Relationship Id="rId10" Type="http://schemas.openxmlformats.org/officeDocument/2006/relationships/image" Target="../media/image96.svg"/><Relationship Id="rId4" Type="http://schemas.openxmlformats.org/officeDocument/2006/relationships/image" Target="../media/image156.svg"/><Relationship Id="rId9" Type="http://schemas.openxmlformats.org/officeDocument/2006/relationships/image" Target="../media/image95.png"/><Relationship Id="rId14" Type="http://schemas.openxmlformats.org/officeDocument/2006/relationships/image" Target="../media/image112.sv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2.svg"/><Relationship Id="rId3" Type="http://schemas.openxmlformats.org/officeDocument/2006/relationships/image" Target="../media/image83.png"/><Relationship Id="rId7" Type="http://schemas.openxmlformats.org/officeDocument/2006/relationships/image" Target="../media/image161.png"/><Relationship Id="rId12" Type="http://schemas.openxmlformats.org/officeDocument/2006/relationships/image" Target="../media/image166.sv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0.svg"/><Relationship Id="rId11" Type="http://schemas.openxmlformats.org/officeDocument/2006/relationships/image" Target="../media/image165.png"/><Relationship Id="rId5" Type="http://schemas.openxmlformats.org/officeDocument/2006/relationships/image" Target="../media/image159.png"/><Relationship Id="rId10" Type="http://schemas.openxmlformats.org/officeDocument/2006/relationships/image" Target="../media/image164.svg"/><Relationship Id="rId4" Type="http://schemas.openxmlformats.org/officeDocument/2006/relationships/image" Target="../media/image84.svg"/><Relationship Id="rId9" Type="http://schemas.openxmlformats.org/officeDocument/2006/relationships/image" Target="../media/image163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svg"/><Relationship Id="rId13" Type="http://schemas.openxmlformats.org/officeDocument/2006/relationships/image" Target="../media/image173.png"/><Relationship Id="rId18" Type="http://schemas.openxmlformats.org/officeDocument/2006/relationships/image" Target="../media/image178.svg"/><Relationship Id="rId3" Type="http://schemas.openxmlformats.org/officeDocument/2006/relationships/image" Target="../media/image101.png"/><Relationship Id="rId7" Type="http://schemas.openxmlformats.org/officeDocument/2006/relationships/image" Target="../media/image107.png"/><Relationship Id="rId12" Type="http://schemas.openxmlformats.org/officeDocument/2006/relationships/image" Target="../media/image172.svg"/><Relationship Id="rId17" Type="http://schemas.openxmlformats.org/officeDocument/2006/relationships/image" Target="../media/image177.png"/><Relationship Id="rId2" Type="http://schemas.openxmlformats.org/officeDocument/2006/relationships/notesSlide" Target="../notesSlides/notesSlide28.xml"/><Relationship Id="rId16" Type="http://schemas.openxmlformats.org/officeDocument/2006/relationships/image" Target="../media/image176.sv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8.svg"/><Relationship Id="rId11" Type="http://schemas.openxmlformats.org/officeDocument/2006/relationships/image" Target="../media/image171.png"/><Relationship Id="rId5" Type="http://schemas.openxmlformats.org/officeDocument/2006/relationships/image" Target="../media/image167.png"/><Relationship Id="rId15" Type="http://schemas.openxmlformats.org/officeDocument/2006/relationships/image" Target="../media/image175.png"/><Relationship Id="rId10" Type="http://schemas.openxmlformats.org/officeDocument/2006/relationships/image" Target="../media/image170.svg"/><Relationship Id="rId4" Type="http://schemas.openxmlformats.org/officeDocument/2006/relationships/image" Target="../media/image102.svg"/><Relationship Id="rId9" Type="http://schemas.openxmlformats.org/officeDocument/2006/relationships/image" Target="../media/image169.png"/><Relationship Id="rId14" Type="http://schemas.openxmlformats.org/officeDocument/2006/relationships/image" Target="../media/image174.sv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4.svg"/><Relationship Id="rId3" Type="http://schemas.openxmlformats.org/officeDocument/2006/relationships/image" Target="../media/image179.png"/><Relationship Id="rId7" Type="http://schemas.openxmlformats.org/officeDocument/2006/relationships/image" Target="../media/image18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2.svg"/><Relationship Id="rId5" Type="http://schemas.openxmlformats.org/officeDocument/2006/relationships/image" Target="../media/image181.png"/><Relationship Id="rId10" Type="http://schemas.openxmlformats.org/officeDocument/2006/relationships/image" Target="../media/image186.svg"/><Relationship Id="rId4" Type="http://schemas.openxmlformats.org/officeDocument/2006/relationships/image" Target="../media/image180.svg"/><Relationship Id="rId9" Type="http://schemas.openxmlformats.org/officeDocument/2006/relationships/image" Target="../media/image18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8.svg"/><Relationship Id="rId3" Type="http://schemas.openxmlformats.org/officeDocument/2006/relationships/image" Target="../media/image93.png"/><Relationship Id="rId7" Type="http://schemas.openxmlformats.org/officeDocument/2006/relationships/image" Target="../media/image187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6.svg"/><Relationship Id="rId5" Type="http://schemas.openxmlformats.org/officeDocument/2006/relationships/image" Target="../media/image95.png"/><Relationship Id="rId10" Type="http://schemas.openxmlformats.org/officeDocument/2006/relationships/image" Target="../media/image190.svg"/><Relationship Id="rId4" Type="http://schemas.openxmlformats.org/officeDocument/2006/relationships/image" Target="../media/image94.svg"/><Relationship Id="rId9" Type="http://schemas.openxmlformats.org/officeDocument/2006/relationships/image" Target="../media/image189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svg"/><Relationship Id="rId3" Type="http://schemas.openxmlformats.org/officeDocument/2006/relationships/image" Target="../media/image191.png"/><Relationship Id="rId7" Type="http://schemas.openxmlformats.org/officeDocument/2006/relationships/image" Target="../media/image113.png"/><Relationship Id="rId12" Type="http://schemas.openxmlformats.org/officeDocument/2006/relationships/image" Target="../media/image196.sv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94.svg"/><Relationship Id="rId11" Type="http://schemas.openxmlformats.org/officeDocument/2006/relationships/image" Target="../media/image195.png"/><Relationship Id="rId5" Type="http://schemas.openxmlformats.org/officeDocument/2006/relationships/image" Target="../media/image193.png"/><Relationship Id="rId10" Type="http://schemas.openxmlformats.org/officeDocument/2006/relationships/image" Target="../media/image142.svg"/><Relationship Id="rId4" Type="http://schemas.openxmlformats.org/officeDocument/2006/relationships/image" Target="../media/image192.svg"/><Relationship Id="rId9" Type="http://schemas.openxmlformats.org/officeDocument/2006/relationships/image" Target="../media/image141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2.svg"/><Relationship Id="rId3" Type="http://schemas.openxmlformats.org/officeDocument/2006/relationships/image" Target="../media/image197.png"/><Relationship Id="rId7" Type="http://schemas.openxmlformats.org/officeDocument/2006/relationships/image" Target="../media/image20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0.svg"/><Relationship Id="rId11" Type="http://schemas.openxmlformats.org/officeDocument/2006/relationships/image" Target="../media/image205.png"/><Relationship Id="rId5" Type="http://schemas.openxmlformats.org/officeDocument/2006/relationships/image" Target="../media/image199.png"/><Relationship Id="rId10" Type="http://schemas.openxmlformats.org/officeDocument/2006/relationships/image" Target="../media/image204.svg"/><Relationship Id="rId4" Type="http://schemas.openxmlformats.org/officeDocument/2006/relationships/image" Target="../media/image198.svg"/><Relationship Id="rId9" Type="http://schemas.openxmlformats.org/officeDocument/2006/relationships/image" Target="../media/image20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13" Type="http://schemas.openxmlformats.org/officeDocument/2006/relationships/image" Target="../media/image28.png"/><Relationship Id="rId3" Type="http://schemas.openxmlformats.org/officeDocument/2006/relationships/image" Target="../media/image20.png"/><Relationship Id="rId7" Type="http://schemas.openxmlformats.org/officeDocument/2006/relationships/image" Target="../media/image22.png"/><Relationship Id="rId12" Type="http://schemas.openxmlformats.org/officeDocument/2006/relationships/image" Target="../media/image27.sv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31.sv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svg"/><Relationship Id="rId11" Type="http://schemas.openxmlformats.org/officeDocument/2006/relationships/image" Target="../media/image26.png"/><Relationship Id="rId5" Type="http://schemas.openxmlformats.org/officeDocument/2006/relationships/image" Target="../media/image6.png"/><Relationship Id="rId15" Type="http://schemas.openxmlformats.org/officeDocument/2006/relationships/image" Target="../media/image30.png"/><Relationship Id="rId10" Type="http://schemas.openxmlformats.org/officeDocument/2006/relationships/image" Target="../media/image25.svg"/><Relationship Id="rId4" Type="http://schemas.openxmlformats.org/officeDocument/2006/relationships/image" Target="../media/image21.svg"/><Relationship Id="rId9" Type="http://schemas.openxmlformats.org/officeDocument/2006/relationships/image" Target="../media/image24.png"/><Relationship Id="rId14" Type="http://schemas.openxmlformats.org/officeDocument/2006/relationships/image" Target="../media/image29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svg"/><Relationship Id="rId3" Type="http://schemas.openxmlformats.org/officeDocument/2006/relationships/image" Target="../media/image28.png"/><Relationship Id="rId7" Type="http://schemas.openxmlformats.org/officeDocument/2006/relationships/image" Target="../media/image3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3.svg"/><Relationship Id="rId5" Type="http://schemas.openxmlformats.org/officeDocument/2006/relationships/image" Target="../media/image32.png"/><Relationship Id="rId4" Type="http://schemas.openxmlformats.org/officeDocument/2006/relationships/image" Target="../media/image29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38.sv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23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sv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12" Type="http://schemas.openxmlformats.org/officeDocument/2006/relationships/image" Target="../media/image48.sv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2.svg"/><Relationship Id="rId11" Type="http://schemas.openxmlformats.org/officeDocument/2006/relationships/image" Target="../media/image47.png"/><Relationship Id="rId5" Type="http://schemas.openxmlformats.org/officeDocument/2006/relationships/image" Target="../media/image41.png"/><Relationship Id="rId10" Type="http://schemas.openxmlformats.org/officeDocument/2006/relationships/image" Target="../media/image46.svg"/><Relationship Id="rId4" Type="http://schemas.openxmlformats.org/officeDocument/2006/relationships/image" Target="../media/image40.svg"/><Relationship Id="rId9" Type="http://schemas.openxmlformats.org/officeDocument/2006/relationships/image" Target="../media/image4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41414">
                <a:alpha val="100000"/>
              </a:srgbClr>
            </a:gs>
            <a:gs pos="100000">
              <a:srgbClr val="333333">
                <a:alpha val="100000"/>
              </a:srgbClr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>
            <a:off x="7620000" y="3810000"/>
            <a:ext cx="5715000" cy="5715000"/>
          </a:xfrm>
          <a:prstGeom prst="ellipse">
            <a:avLst/>
          </a:prstGeom>
          <a:solidFill>
            <a:srgbClr val="E53935">
              <a:alpha val="5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0" y="1279525"/>
            <a:ext cx="121920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4000" b="1" i="0" u="none" strike="noStrike">
                <a:solidFill>
                  <a:srgbClr val="C0000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夏季机房“烤”验来临</a:t>
            </a:r>
          </a:p>
        </p:txBody>
      </p:sp>
      <p:sp>
        <p:nvSpPr>
          <p:cNvPr id="5" name="AutoShape 5"/>
          <p:cNvSpPr/>
          <p:nvPr/>
        </p:nvSpPr>
        <p:spPr>
          <a:xfrm>
            <a:off x="0" y="2422525"/>
            <a:ext cx="12192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5400" b="1" i="0" u="none" strike="noStrike">
                <a:solidFill>
                  <a:schemeClr val="bg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动环+IT一体化监控实战</a:t>
            </a:r>
          </a:p>
        </p:txBody>
      </p:sp>
      <p:sp>
        <p:nvSpPr>
          <p:cNvPr id="6" name="AutoShape 6"/>
          <p:cNvSpPr/>
          <p:nvPr/>
        </p:nvSpPr>
        <p:spPr>
          <a:xfrm>
            <a:off x="5588000" y="3810000"/>
            <a:ext cx="1016000" cy="50800"/>
          </a:xfrm>
          <a:prstGeom prst="roundRect">
            <a:avLst>
              <a:gd name="adj" fmla="val 0"/>
            </a:avLst>
          </a:prstGeom>
          <a:solidFill>
            <a:srgbClr val="E53935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7" name="AutoShape 7"/>
          <p:cNvSpPr/>
          <p:nvPr/>
        </p:nvSpPr>
        <p:spPr>
          <a:xfrm>
            <a:off x="0" y="4318000"/>
            <a:ext cx="12192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600" b="0" i="0" u="none" strike="noStrike" spc="100">
                <a:solidFill>
                  <a:srgbClr val="FFFFFF">
                    <a:alpha val="80000"/>
                  </a:srgbClr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从被动响应到主动预防，构建高可用数据中心运维体系</a:t>
            </a:r>
            <a:endParaRPr lang="en-US" sz="1100"/>
          </a:p>
        </p:txBody>
      </p:sp>
      <p:sp>
        <p:nvSpPr>
          <p:cNvPr id="8" name="AutoShape 8"/>
          <p:cNvSpPr/>
          <p:nvPr/>
        </p:nvSpPr>
        <p:spPr>
          <a:xfrm>
            <a:off x="0" y="5461000"/>
            <a:ext cx="12192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200" b="0" i="0" u="none" strike="noStrike" dirty="0" err="1">
                <a:solidFill>
                  <a:srgbClr val="FFFFFF">
                    <a:alpha val="50196"/>
                  </a:srgbClr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主讲人</a:t>
            </a:r>
            <a:r>
              <a:rPr lang="en-US" sz="1200" b="0" i="0" u="none" strike="noStrike" dirty="0">
                <a:solidFill>
                  <a:srgbClr val="FFFFFF">
                    <a:alpha val="50196"/>
                  </a:srgbClr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：[</a:t>
            </a:r>
            <a:r>
              <a:rPr lang="zh-CN" altLang="en-US" sz="1200" b="0" i="0" u="none" strike="noStrike" dirty="0">
                <a:solidFill>
                  <a:srgbClr val="FFFFFF">
                    <a:alpha val="50196"/>
                  </a:srgbClr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肖慧</a:t>
            </a:r>
            <a:r>
              <a:rPr lang="en-US" sz="1200" b="0" i="0" u="none" strike="noStrike" dirty="0">
                <a:solidFill>
                  <a:srgbClr val="FFFFFF">
                    <a:alpha val="50196"/>
                  </a:srgbClr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] | 2026年5月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风险四：漏水——机房里的“洪水猛兽”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524000"/>
            <a:ext cx="2667000" cy="1905000"/>
          </a:xfrm>
          <a:prstGeom prst="roundRect">
            <a:avLst>
              <a:gd name="adj" fmla="val 6666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6000" y="1778000"/>
            <a:ext cx="457200" cy="457200"/>
          </a:xfrm>
          <a:prstGeom prst="rect">
            <a:avLst/>
          </a:prstGeom>
        </p:spPr>
      </p:pic>
      <p:sp>
        <p:nvSpPr>
          <p:cNvPr id="5" name="AutoShape 5"/>
          <p:cNvSpPr/>
          <p:nvPr/>
        </p:nvSpPr>
        <p:spPr>
          <a:xfrm>
            <a:off x="1651000" y="1803400"/>
            <a:ext cx="1651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空调管堵塞</a:t>
            </a:r>
            <a:endParaRPr lang="en-US" sz="1100"/>
          </a:p>
        </p:txBody>
      </p:sp>
      <p:sp>
        <p:nvSpPr>
          <p:cNvPr id="6" name="AutoShape 6"/>
          <p:cNvSpPr/>
          <p:nvPr/>
        </p:nvSpPr>
        <p:spPr>
          <a:xfrm>
            <a:off x="1016000" y="2413000"/>
            <a:ext cx="2159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冷凝水日产量达几十升，排水管一旦堵塞，积水即刻漫溢扩散。</a:t>
            </a:r>
            <a:endParaRPr lang="en-US" sz="1100"/>
          </a:p>
        </p:txBody>
      </p:sp>
      <p:sp>
        <p:nvSpPr>
          <p:cNvPr id="7" name="AutoShape 7"/>
          <p:cNvSpPr/>
          <p:nvPr/>
        </p:nvSpPr>
        <p:spPr>
          <a:xfrm>
            <a:off x="3683000" y="1524000"/>
            <a:ext cx="2667000" cy="1905000"/>
          </a:xfrm>
          <a:prstGeom prst="roundRect">
            <a:avLst>
              <a:gd name="adj" fmla="val 6666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8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937000" y="1778000"/>
            <a:ext cx="457200" cy="457200"/>
          </a:xfrm>
          <a:prstGeom prst="rect">
            <a:avLst/>
          </a:prstGeom>
        </p:spPr>
      </p:pic>
      <p:sp>
        <p:nvSpPr>
          <p:cNvPr id="9" name="AutoShape 9"/>
          <p:cNvSpPr/>
          <p:nvPr/>
        </p:nvSpPr>
        <p:spPr>
          <a:xfrm>
            <a:off x="4572000" y="1803400"/>
            <a:ext cx="1651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屋顶防水层老化</a:t>
            </a:r>
            <a:endParaRPr lang="en-US" sz="1100"/>
          </a:p>
        </p:txBody>
      </p:sp>
      <p:sp>
        <p:nvSpPr>
          <p:cNvPr id="10" name="AutoShape 10"/>
          <p:cNvSpPr/>
          <p:nvPr/>
        </p:nvSpPr>
        <p:spPr>
          <a:xfrm>
            <a:off x="3937000" y="2413000"/>
            <a:ext cx="2159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老旧机房屋顶密封失效，夏季暴雨天气极易出现渗水滴漏现象。</a:t>
            </a:r>
            <a:endParaRPr lang="en-US" sz="1100"/>
          </a:p>
        </p:txBody>
      </p:sp>
      <p:sp>
        <p:nvSpPr>
          <p:cNvPr id="11" name="AutoShape 11"/>
          <p:cNvSpPr/>
          <p:nvPr/>
        </p:nvSpPr>
        <p:spPr>
          <a:xfrm>
            <a:off x="762000" y="3683000"/>
            <a:ext cx="2667000" cy="1905000"/>
          </a:xfrm>
          <a:prstGeom prst="roundRect">
            <a:avLst>
              <a:gd name="adj" fmla="val 6666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2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16000" y="3937000"/>
            <a:ext cx="457200" cy="457200"/>
          </a:xfrm>
          <a:prstGeom prst="rect">
            <a:avLst/>
          </a:prstGeom>
        </p:spPr>
      </p:pic>
      <p:sp>
        <p:nvSpPr>
          <p:cNvPr id="13" name="AutoShape 13"/>
          <p:cNvSpPr/>
          <p:nvPr/>
        </p:nvSpPr>
        <p:spPr>
          <a:xfrm>
            <a:off x="1651000" y="3962400"/>
            <a:ext cx="1651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供水管路破裂</a:t>
            </a:r>
            <a:endParaRPr lang="en-US" sz="1100"/>
          </a:p>
        </p:txBody>
      </p:sp>
      <p:sp>
        <p:nvSpPr>
          <p:cNvPr id="14" name="AutoShape 14"/>
          <p:cNvSpPr/>
          <p:nvPr/>
        </p:nvSpPr>
        <p:spPr>
          <a:xfrm>
            <a:off x="1016000" y="4572000"/>
            <a:ext cx="2159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消防管或加湿进水管因年久老化、水压不稳发生爆裂，瞬时水量大。</a:t>
            </a:r>
            <a:endParaRPr lang="en-US" sz="1100"/>
          </a:p>
        </p:txBody>
      </p:sp>
      <p:sp>
        <p:nvSpPr>
          <p:cNvPr id="15" name="AutoShape 15"/>
          <p:cNvSpPr/>
          <p:nvPr/>
        </p:nvSpPr>
        <p:spPr>
          <a:xfrm>
            <a:off x="3683000" y="3683000"/>
            <a:ext cx="2667000" cy="1905000"/>
          </a:xfrm>
          <a:prstGeom prst="roundRect">
            <a:avLst>
              <a:gd name="adj" fmla="val 6666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6" name="Picture 1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937000" y="3937000"/>
            <a:ext cx="457200" cy="457200"/>
          </a:xfrm>
          <a:prstGeom prst="rect">
            <a:avLst/>
          </a:prstGeom>
        </p:spPr>
      </p:pic>
      <p:sp>
        <p:nvSpPr>
          <p:cNvPr id="17" name="AutoShape 17"/>
          <p:cNvSpPr/>
          <p:nvPr/>
        </p:nvSpPr>
        <p:spPr>
          <a:xfrm>
            <a:off x="4572000" y="3962400"/>
            <a:ext cx="1651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进水阀关不严</a:t>
            </a:r>
            <a:endParaRPr lang="en-US" sz="1100"/>
          </a:p>
        </p:txBody>
      </p:sp>
      <p:sp>
        <p:nvSpPr>
          <p:cNvPr id="18" name="AutoShape 18"/>
          <p:cNvSpPr/>
          <p:nvPr/>
        </p:nvSpPr>
        <p:spPr>
          <a:xfrm>
            <a:off x="3937000" y="4572000"/>
            <a:ext cx="2159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加湿系统进水电磁阀故障，无法自动关闭，持续补水导致水盘溢出。</a:t>
            </a:r>
            <a:endParaRPr lang="en-US" sz="1100"/>
          </a:p>
        </p:txBody>
      </p:sp>
      <p:sp>
        <p:nvSpPr>
          <p:cNvPr id="19" name="AutoShape 19"/>
          <p:cNvSpPr/>
          <p:nvPr/>
        </p:nvSpPr>
        <p:spPr>
          <a:xfrm>
            <a:off x="6604000" y="1524000"/>
            <a:ext cx="4826000" cy="1905000"/>
          </a:xfrm>
          <a:prstGeom prst="roundRect">
            <a:avLst>
              <a:gd name="adj" fmla="val 6666"/>
            </a:avLst>
          </a:prstGeom>
          <a:solidFill>
            <a:srgbClr val="333333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0" name="Picture 2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858000" y="1778000"/>
            <a:ext cx="406400" cy="406400"/>
          </a:xfrm>
          <a:prstGeom prst="rect">
            <a:avLst/>
          </a:prstGeom>
        </p:spPr>
      </p:pic>
      <p:sp>
        <p:nvSpPr>
          <p:cNvPr id="21" name="AutoShape 21"/>
          <p:cNvSpPr/>
          <p:nvPr/>
        </p:nvSpPr>
        <p:spPr>
          <a:xfrm>
            <a:off x="7493000" y="1778000"/>
            <a:ext cx="3683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FFFFFF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传统监控的局限性</a:t>
            </a:r>
            <a:endParaRPr lang="en-US" sz="1100"/>
          </a:p>
        </p:txBody>
      </p:sp>
      <p:sp>
        <p:nvSpPr>
          <p:cNvPr id="22" name="AutoShape 22"/>
          <p:cNvSpPr/>
          <p:nvPr/>
        </p:nvSpPr>
        <p:spPr>
          <a:xfrm>
            <a:off x="6858000" y="2413000"/>
            <a:ext cx="43180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17000"/>
              </a:lnSpc>
              <a:defRPr/>
            </a:pPr>
            <a:r>
              <a:rPr lang="en-US" sz="1200" b="0" i="0" u="none" strike="noStrike">
                <a:solidFill>
                  <a:srgbClr val="C8C8C8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• 仅在关键位置部署少数传感器，覆盖范围有限。</a:t>
            </a:r>
            <a:br>
              <a:rPr lang="en-US" sz="1200" b="0" i="0" u="none" strike="noStrike">
                <a:solidFill>
                  <a:srgbClr val="C8C8C8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200" b="0" i="0" u="none" strike="noStrike">
                <a:solidFill>
                  <a:srgbClr val="C8C8C8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• 漏水点若发生偏移，极易成为“漏网之鱼”，造成不可挽回的损失。</a:t>
            </a:r>
            <a:endParaRPr lang="en-US" sz="1100"/>
          </a:p>
        </p:txBody>
      </p:sp>
      <p:sp>
        <p:nvSpPr>
          <p:cNvPr id="23" name="AutoShape 23"/>
          <p:cNvSpPr/>
          <p:nvPr/>
        </p:nvSpPr>
        <p:spPr>
          <a:xfrm>
            <a:off x="6604000" y="3683000"/>
            <a:ext cx="4826000" cy="1905000"/>
          </a:xfrm>
          <a:prstGeom prst="roundRect">
            <a:avLst>
              <a:gd name="adj" fmla="val 6666"/>
            </a:avLst>
          </a:prstGeom>
          <a:solidFill>
            <a:srgbClr val="FFFFFF">
              <a:alpha val="100000"/>
            </a:srgbClr>
          </a:solidFill>
          <a:ln w="25400" cap="flat" cmpd="sng">
            <a:solidFill>
              <a:srgbClr val="E53935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4" name="Picture 2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858000" y="3937000"/>
            <a:ext cx="457200" cy="457200"/>
          </a:xfrm>
          <a:prstGeom prst="rect">
            <a:avLst/>
          </a:prstGeom>
        </p:spPr>
      </p:pic>
      <p:sp>
        <p:nvSpPr>
          <p:cNvPr id="25" name="AutoShape 25"/>
          <p:cNvSpPr/>
          <p:nvPr/>
        </p:nvSpPr>
        <p:spPr>
          <a:xfrm>
            <a:off x="7620000" y="3962400"/>
            <a:ext cx="3556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风险管控升级建议</a:t>
            </a:r>
            <a:endParaRPr lang="en-US" sz="1100"/>
          </a:p>
        </p:txBody>
      </p:sp>
      <p:sp>
        <p:nvSpPr>
          <p:cNvPr id="26" name="AutoShape 26"/>
          <p:cNvSpPr/>
          <p:nvPr/>
        </p:nvSpPr>
        <p:spPr>
          <a:xfrm>
            <a:off x="6858000" y="4572000"/>
            <a:ext cx="43180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17000"/>
              </a:lnSpc>
              <a:defRPr/>
            </a:pPr>
            <a:r>
              <a:rPr lang="en-US" sz="1200" b="0" i="0" u="none" strike="noStrike">
                <a:solidFill>
                  <a:srgbClr val="5050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1. 绘制机房“漏水风险热力图”，精准标注所有潜在隐患点。</a:t>
            </a:r>
            <a:br>
              <a:rPr lang="en-US" sz="1200" b="0" i="0" u="none" strike="noStrike">
                <a:solidFill>
                  <a:srgbClr val="5050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200" b="0" i="0" u="none" strike="noStrike">
                <a:solidFill>
                  <a:srgbClr val="5050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2. 采用“分区漏水绳+多点传感器”的组合方案，实现无死角监控。</a:t>
            </a:r>
            <a:endParaRPr lang="en-US" sz="1100"/>
          </a:p>
        </p:txBody>
      </p:sp>
      <p:sp>
        <p:nvSpPr>
          <p:cNvPr id="27" name="AutoShape 27"/>
          <p:cNvSpPr/>
          <p:nvPr/>
        </p:nvSpPr>
        <p:spPr>
          <a:xfrm>
            <a:off x="762000" y="5842000"/>
            <a:ext cx="10668000" cy="508000"/>
          </a:xfrm>
          <a:prstGeom prst="roundRect">
            <a:avLst>
              <a:gd name="adj" fmla="val 25000"/>
            </a:avLst>
          </a:prstGeom>
          <a:solidFill>
            <a:srgbClr val="E53935">
              <a:alpha val="1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8" name="AutoShape 28"/>
          <p:cNvSpPr/>
          <p:nvPr/>
        </p:nvSpPr>
        <p:spPr>
          <a:xfrm>
            <a:off x="762000" y="5943600"/>
            <a:ext cx="10668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300" b="1" i="0" u="none" strike="noStrike">
                <a:solidFill>
                  <a:srgbClr val="C62828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⚠️ 警示：水是电子设备的天敌，任何细微的漏水都可能导致服务器宕机甚至硬件彻底损毁</a:t>
            </a:r>
            <a:endParaRPr lang="en-US" sz="11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风险五：UPS老化——断电时的“最后一道防线”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397000"/>
            <a:ext cx="10668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300" b="0" i="0" u="none" strike="noStrike">
                <a:solidFill>
                  <a:srgbClr val="75757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夏季用电高峰，UPS的可靠性至关重要，但它自身也在悄然老化，极易成为系统宕机的潜在隐患。</a:t>
            </a:r>
            <a:endParaRPr lang="en-US" sz="1100"/>
          </a:p>
        </p:txBody>
      </p:sp>
      <p:sp>
        <p:nvSpPr>
          <p:cNvPr id="4" name="AutoShape 4"/>
          <p:cNvSpPr/>
          <p:nvPr/>
        </p:nvSpPr>
        <p:spPr>
          <a:xfrm>
            <a:off x="762000" y="2032000"/>
            <a:ext cx="3302000" cy="3048000"/>
          </a:xfrm>
          <a:prstGeom prst="roundRect">
            <a:avLst>
              <a:gd name="adj" fmla="val 500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9500" y="2349500"/>
            <a:ext cx="609600" cy="609600"/>
          </a:xfrm>
          <a:prstGeom prst="rect">
            <a:avLst/>
          </a:prstGeom>
        </p:spPr>
      </p:pic>
      <p:sp>
        <p:nvSpPr>
          <p:cNvPr id="6" name="AutoShape 6"/>
          <p:cNvSpPr/>
          <p:nvPr/>
        </p:nvSpPr>
        <p:spPr>
          <a:xfrm>
            <a:off x="1905000" y="2413000"/>
            <a:ext cx="177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电池寿命到期</a:t>
            </a:r>
            <a:endParaRPr lang="en-US" sz="1100"/>
          </a:p>
        </p:txBody>
      </p:sp>
      <p:cxnSp>
        <p:nvCxnSpPr>
          <p:cNvPr id="7" name="Connector 7"/>
          <p:cNvCxnSpPr/>
          <p:nvPr/>
        </p:nvCxnSpPr>
        <p:spPr>
          <a:xfrm rot="-16370">
            <a:off x="1079515" y="3168650"/>
            <a:ext cx="2667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F0F0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" name="AutoShape 8"/>
          <p:cNvSpPr/>
          <p:nvPr/>
        </p:nvSpPr>
        <p:spPr>
          <a:xfrm>
            <a:off x="1079500" y="3429000"/>
            <a:ext cx="2794000" cy="1143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• 铅酸蓄电池寿命通常仅3-5年，夏季高温会加速其不可逆老化。</a:t>
            </a:r>
            <a:endParaRPr lang="en-US" sz="1100"/>
          </a:p>
          <a:p>
            <a:pPr indent="0" algn="l">
              <a:lnSpc>
                <a:spcPct val="125000"/>
              </a:lnSpc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• 老化电池在断电时可能“秒跪”，无法提供有效后备支撑。</a:t>
            </a:r>
          </a:p>
        </p:txBody>
      </p:sp>
      <p:sp>
        <p:nvSpPr>
          <p:cNvPr id="9" name="AutoShape 9"/>
          <p:cNvSpPr/>
          <p:nvPr/>
        </p:nvSpPr>
        <p:spPr>
          <a:xfrm>
            <a:off x="4445000" y="2032000"/>
            <a:ext cx="3302000" cy="3048000"/>
          </a:xfrm>
          <a:prstGeom prst="roundRect">
            <a:avLst>
              <a:gd name="adj" fmla="val 500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762500" y="2349500"/>
            <a:ext cx="609600" cy="609600"/>
          </a:xfrm>
          <a:prstGeom prst="rect">
            <a:avLst/>
          </a:prstGeom>
        </p:spPr>
      </p:pic>
      <p:sp>
        <p:nvSpPr>
          <p:cNvPr id="11" name="AutoShape 11"/>
          <p:cNvSpPr/>
          <p:nvPr/>
        </p:nvSpPr>
        <p:spPr>
          <a:xfrm>
            <a:off x="5588000" y="2413000"/>
            <a:ext cx="1905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内部部件故障</a:t>
            </a:r>
            <a:endParaRPr lang="en-US" sz="1100"/>
          </a:p>
        </p:txBody>
      </p:sp>
      <p:cxnSp>
        <p:nvCxnSpPr>
          <p:cNvPr id="12" name="Connector 12"/>
          <p:cNvCxnSpPr/>
          <p:nvPr/>
        </p:nvCxnSpPr>
        <p:spPr>
          <a:xfrm rot="-16370">
            <a:off x="4762515" y="3168650"/>
            <a:ext cx="2667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F0F0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" name="AutoShape 13"/>
          <p:cNvSpPr/>
          <p:nvPr/>
        </p:nvSpPr>
        <p:spPr>
          <a:xfrm>
            <a:off x="4762500" y="3429000"/>
            <a:ext cx="2794000" cy="1143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•</a:t>
            </a:r>
            <a:r>
              <a:rPr lang="en-US" sz="1200" b="1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逆变器故障：</a:t>
            </a: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电池状态正常，但无法将直流电转换为可用交流电。</a:t>
            </a:r>
            <a:endParaRPr lang="en-US" sz="1100"/>
          </a:p>
          <a:p>
            <a:pPr indent="0" algn="l">
              <a:lnSpc>
                <a:spcPct val="125000"/>
              </a:lnSpc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•</a:t>
            </a:r>
            <a:r>
              <a:rPr lang="en-US" sz="1200" b="1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风扇故障：</a:t>
            </a: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散热失效导致内部过热，触发UPS保护性强制关机。</a:t>
            </a:r>
          </a:p>
        </p:txBody>
      </p:sp>
      <p:sp>
        <p:nvSpPr>
          <p:cNvPr id="14" name="AutoShape 14"/>
          <p:cNvSpPr/>
          <p:nvPr/>
        </p:nvSpPr>
        <p:spPr>
          <a:xfrm>
            <a:off x="8128000" y="2032000"/>
            <a:ext cx="3302000" cy="3048000"/>
          </a:xfrm>
          <a:prstGeom prst="roundRect">
            <a:avLst>
              <a:gd name="adj" fmla="val 500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5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445500" y="2349500"/>
            <a:ext cx="609600" cy="609600"/>
          </a:xfrm>
          <a:prstGeom prst="rect">
            <a:avLst/>
          </a:prstGeom>
        </p:spPr>
      </p:pic>
      <p:sp>
        <p:nvSpPr>
          <p:cNvPr id="16" name="AutoShape 16"/>
          <p:cNvSpPr/>
          <p:nvPr/>
        </p:nvSpPr>
        <p:spPr>
          <a:xfrm>
            <a:off x="9271000" y="2413000"/>
            <a:ext cx="177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传统运维盲区</a:t>
            </a:r>
            <a:endParaRPr lang="en-US" sz="1100"/>
          </a:p>
        </p:txBody>
      </p:sp>
      <p:cxnSp>
        <p:nvCxnSpPr>
          <p:cNvPr id="17" name="Connector 17"/>
          <p:cNvCxnSpPr/>
          <p:nvPr/>
        </p:nvCxnSpPr>
        <p:spPr>
          <a:xfrm rot="-16370">
            <a:off x="8445515" y="3168650"/>
            <a:ext cx="2667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F0F0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" name="AutoShape 18"/>
          <p:cNvSpPr/>
          <p:nvPr/>
        </p:nvSpPr>
        <p:spPr>
          <a:xfrm>
            <a:off x="8445500" y="3429000"/>
            <a:ext cx="2794000" cy="1143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• 仅依赖“每年一次”的放电测试，缺乏对UPS状态的实时监控。</a:t>
            </a:r>
            <a:endParaRPr lang="en-US" sz="1100"/>
          </a:p>
          <a:p>
            <a:pPr indent="0" algn="l">
              <a:lnSpc>
                <a:spcPct val="125000"/>
              </a:lnSpc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• 故障发现滞后，往往等到市电真的中断，才发现防线早已失守。</a:t>
            </a:r>
          </a:p>
        </p:txBody>
      </p:sp>
      <p:sp>
        <p:nvSpPr>
          <p:cNvPr id="19" name="AutoShape 19"/>
          <p:cNvSpPr/>
          <p:nvPr/>
        </p:nvSpPr>
        <p:spPr>
          <a:xfrm>
            <a:off x="762000" y="5461000"/>
            <a:ext cx="10668000" cy="889000"/>
          </a:xfrm>
          <a:prstGeom prst="roundRect">
            <a:avLst>
              <a:gd name="adj" fmla="val 14285"/>
            </a:avLst>
          </a:prstGeom>
          <a:solidFill>
            <a:srgbClr val="FFF5F5">
              <a:alpha val="100000"/>
            </a:srgbClr>
          </a:solidFill>
          <a:ln w="12700" cap="flat" cmpd="sng">
            <a:solidFill>
              <a:srgbClr val="E53935">
                <a:alpha val="3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0" name="Picture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16000" y="5689600"/>
            <a:ext cx="406400" cy="406400"/>
          </a:xfrm>
          <a:prstGeom prst="rect">
            <a:avLst/>
          </a:prstGeom>
        </p:spPr>
      </p:pic>
      <p:sp>
        <p:nvSpPr>
          <p:cNvPr id="21" name="AutoShape 21"/>
          <p:cNvSpPr/>
          <p:nvPr/>
        </p:nvSpPr>
        <p:spPr>
          <a:xfrm>
            <a:off x="1587500" y="5689600"/>
            <a:ext cx="1778000" cy="4064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E5393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改进建议</a:t>
            </a:r>
            <a:endParaRPr lang="en-US" sz="1100"/>
          </a:p>
        </p:txBody>
      </p:sp>
      <p:cxnSp>
        <p:nvCxnSpPr>
          <p:cNvPr id="22" name="Connector 22"/>
          <p:cNvCxnSpPr/>
          <p:nvPr/>
        </p:nvCxnSpPr>
        <p:spPr>
          <a:xfrm rot="5314074">
            <a:off x="3175000" y="5899229"/>
            <a:ext cx="508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53935">
                <a:alpha val="3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3" name="AutoShape 23"/>
          <p:cNvSpPr/>
          <p:nvPr/>
        </p:nvSpPr>
        <p:spPr>
          <a:xfrm>
            <a:off x="3683000" y="5613400"/>
            <a:ext cx="7493000" cy="584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5050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建议建立UPS核心部件（电池、逆变器、风扇）的实时监控机制，利用IoT传感器替代传统的定期抽检，确保在断电风险发生前及时发现隐患。</a:t>
            </a:r>
            <a:endParaRPr lang="en-US" sz="11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本章小结：复合型风险与渐进式失效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524000"/>
            <a:ext cx="5207000" cy="2159000"/>
          </a:xfrm>
          <a:prstGeom prst="roundRect">
            <a:avLst>
              <a:gd name="adj" fmla="val 7058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1016000" y="1778000"/>
            <a:ext cx="914400" cy="914400"/>
          </a:xfrm>
          <a:prstGeom prst="ellipse">
            <a:avLst/>
          </a:prstGeom>
          <a:solidFill>
            <a:srgbClr val="E53935">
              <a:alpha val="8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19200" y="1981200"/>
            <a:ext cx="508000" cy="508000"/>
          </a:xfrm>
          <a:prstGeom prst="rect">
            <a:avLst/>
          </a:prstGeom>
        </p:spPr>
      </p:pic>
      <p:sp>
        <p:nvSpPr>
          <p:cNvPr id="6" name="AutoShape 6"/>
          <p:cNvSpPr/>
          <p:nvPr/>
        </p:nvSpPr>
        <p:spPr>
          <a:xfrm>
            <a:off x="2159000" y="1841500"/>
            <a:ext cx="3429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E5393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复合型风险 · 连锁反应</a:t>
            </a:r>
            <a:endParaRPr lang="en-US" sz="1100"/>
          </a:p>
        </p:txBody>
      </p:sp>
      <p:sp>
        <p:nvSpPr>
          <p:cNvPr id="7" name="AutoShape 7"/>
          <p:cNvSpPr/>
          <p:nvPr/>
        </p:nvSpPr>
        <p:spPr>
          <a:xfrm>
            <a:off x="2159000" y="2349500"/>
            <a:ext cx="34290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17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高温、断电、空调故障等单一事件不再孤立，任何环节的失效都可能引发“多米诺骨牌”式的连锁危机，风险呈现相互关联、相互放大的特征。</a:t>
            </a:r>
            <a:endParaRPr lang="en-US" sz="1100"/>
          </a:p>
        </p:txBody>
      </p:sp>
      <p:sp>
        <p:nvSpPr>
          <p:cNvPr id="8" name="AutoShape 8"/>
          <p:cNvSpPr/>
          <p:nvPr/>
        </p:nvSpPr>
        <p:spPr>
          <a:xfrm>
            <a:off x="6223000" y="1524000"/>
            <a:ext cx="5207000" cy="2159000"/>
          </a:xfrm>
          <a:prstGeom prst="roundRect">
            <a:avLst>
              <a:gd name="adj" fmla="val 7058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9" name="AutoShape 9"/>
          <p:cNvSpPr/>
          <p:nvPr/>
        </p:nvSpPr>
        <p:spPr>
          <a:xfrm>
            <a:off x="6477000" y="1778000"/>
            <a:ext cx="914400" cy="914400"/>
          </a:xfrm>
          <a:prstGeom prst="ellipse">
            <a:avLst/>
          </a:prstGeom>
          <a:solidFill>
            <a:srgbClr val="E53935">
              <a:alpha val="8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680200" y="1981200"/>
            <a:ext cx="508000" cy="508000"/>
          </a:xfrm>
          <a:prstGeom prst="rect">
            <a:avLst/>
          </a:prstGeom>
        </p:spPr>
      </p:pic>
      <p:sp>
        <p:nvSpPr>
          <p:cNvPr id="11" name="AutoShape 11"/>
          <p:cNvSpPr/>
          <p:nvPr/>
        </p:nvSpPr>
        <p:spPr>
          <a:xfrm>
            <a:off x="7620000" y="1841500"/>
            <a:ext cx="3429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E5393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渐进式失效 · 隐性积累</a:t>
            </a:r>
            <a:endParaRPr lang="en-US" sz="1100"/>
          </a:p>
        </p:txBody>
      </p:sp>
      <p:sp>
        <p:nvSpPr>
          <p:cNvPr id="12" name="AutoShape 12"/>
          <p:cNvSpPr/>
          <p:nvPr/>
        </p:nvSpPr>
        <p:spPr>
          <a:xfrm>
            <a:off x="7620000" y="2349500"/>
            <a:ext cx="34290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17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大多数风险并非“突然爆发”，而是一个“慢慢变差”的过程。如温度悄悄上升、空调性能衰减、UPS电池老化，这类隐性风险往往被忽视。</a:t>
            </a:r>
            <a:endParaRPr lang="en-US" sz="1100"/>
          </a:p>
        </p:txBody>
      </p:sp>
      <p:sp>
        <p:nvSpPr>
          <p:cNvPr id="13" name="AutoShape 13"/>
          <p:cNvSpPr/>
          <p:nvPr/>
        </p:nvSpPr>
        <p:spPr>
          <a:xfrm>
            <a:off x="762000" y="3937000"/>
            <a:ext cx="5207000" cy="2032000"/>
          </a:xfrm>
          <a:prstGeom prst="roundRect">
            <a:avLst>
              <a:gd name="adj" fmla="val 750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4" name="AutoShape 14"/>
          <p:cNvSpPr/>
          <p:nvPr/>
        </p:nvSpPr>
        <p:spPr>
          <a:xfrm>
            <a:off x="1016000" y="4191000"/>
            <a:ext cx="914400" cy="914400"/>
          </a:xfrm>
          <a:prstGeom prst="ellipse">
            <a:avLst/>
          </a:prstGeom>
          <a:solidFill>
            <a:srgbClr val="333333">
              <a:alpha val="8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5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219200" y="4394200"/>
            <a:ext cx="508000" cy="508000"/>
          </a:xfrm>
          <a:prstGeom prst="rect">
            <a:avLst/>
          </a:prstGeom>
        </p:spPr>
      </p:pic>
      <p:sp>
        <p:nvSpPr>
          <p:cNvPr id="16" name="AutoShape 16"/>
          <p:cNvSpPr/>
          <p:nvPr/>
        </p:nvSpPr>
        <p:spPr>
          <a:xfrm>
            <a:off x="2159000" y="4254500"/>
            <a:ext cx="3429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核心挑战：监控维度升级</a:t>
            </a:r>
            <a:endParaRPr lang="en-US" sz="1100"/>
          </a:p>
        </p:txBody>
      </p:sp>
      <p:sp>
        <p:nvSpPr>
          <p:cNvPr id="17" name="AutoShape 17"/>
          <p:cNvSpPr/>
          <p:nvPr/>
        </p:nvSpPr>
        <p:spPr>
          <a:xfrm>
            <a:off x="2159000" y="4762500"/>
            <a:ext cx="34290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17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传统动环监控仅能做到“事后告警、看得到”，这已无法满足需求。我们的目标是建立前瞻性体系，实现“事前预警、看得早”。</a:t>
            </a:r>
            <a:endParaRPr lang="en-US" sz="1100"/>
          </a:p>
        </p:txBody>
      </p:sp>
      <p:sp>
        <p:nvSpPr>
          <p:cNvPr id="18" name="AutoShape 18"/>
          <p:cNvSpPr/>
          <p:nvPr/>
        </p:nvSpPr>
        <p:spPr>
          <a:xfrm>
            <a:off x="6223000" y="3937000"/>
            <a:ext cx="5207000" cy="2032000"/>
          </a:xfrm>
          <a:prstGeom prst="roundRect">
            <a:avLst>
              <a:gd name="adj" fmla="val 750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9" name="AutoShape 19"/>
          <p:cNvSpPr/>
          <p:nvPr/>
        </p:nvSpPr>
        <p:spPr>
          <a:xfrm>
            <a:off x="6477000" y="4191000"/>
            <a:ext cx="914400" cy="914400"/>
          </a:xfrm>
          <a:prstGeom prst="ellipse">
            <a:avLst/>
          </a:prstGeom>
          <a:solidFill>
            <a:srgbClr val="333333">
              <a:alpha val="8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0" name="Picture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680200" y="4394200"/>
            <a:ext cx="508000" cy="508000"/>
          </a:xfrm>
          <a:prstGeom prst="rect">
            <a:avLst/>
          </a:prstGeom>
        </p:spPr>
      </p:pic>
      <p:sp>
        <p:nvSpPr>
          <p:cNvPr id="21" name="AutoShape 21"/>
          <p:cNvSpPr/>
          <p:nvPr/>
        </p:nvSpPr>
        <p:spPr>
          <a:xfrm>
            <a:off x="7620000" y="4254500"/>
            <a:ext cx="3429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设计建议：构建立体模型</a:t>
            </a:r>
            <a:endParaRPr lang="en-US" sz="1100"/>
          </a:p>
        </p:txBody>
      </p:sp>
      <p:sp>
        <p:nvSpPr>
          <p:cNvPr id="22" name="AutoShape 22"/>
          <p:cNvSpPr/>
          <p:nvPr/>
        </p:nvSpPr>
        <p:spPr>
          <a:xfrm>
            <a:off x="7620000" y="4762500"/>
            <a:ext cx="34290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17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引入“多米诺骨牌”模型分析连锁反应路径；利用“冰山模型”挖掘水面下的隐性渐进式风险，让看不见的隐患可视化、数据化。</a:t>
            </a:r>
            <a:endParaRPr lang="en-US" sz="11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1397000"/>
            <a:ext cx="12192000" cy="1397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9600" b="1" i="0" u="none" strike="noStrike">
                <a:solidFill>
                  <a:srgbClr val="E5393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PART 02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0" y="3048000"/>
            <a:ext cx="12192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4400" b="1" i="0" u="none" strike="noStrike">
                <a:solidFill>
                  <a:srgbClr val="FFFFFF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传统动环监控的三大短板</a:t>
            </a:r>
            <a:endParaRPr lang="en-US" sz="1100"/>
          </a:p>
        </p:txBody>
      </p:sp>
      <p:sp>
        <p:nvSpPr>
          <p:cNvPr id="4" name="AutoShape 4"/>
          <p:cNvSpPr/>
          <p:nvPr/>
        </p:nvSpPr>
        <p:spPr>
          <a:xfrm>
            <a:off x="0" y="4191000"/>
            <a:ext cx="12192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2200" b="0" i="0" u="none" strike="noStrike">
                <a:solidFill>
                  <a:srgbClr val="FFFFFF">
                    <a:alpha val="80000"/>
                  </a:srgbClr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为什么“分开管”，故障就会“串起来”？</a:t>
            </a:r>
            <a:endParaRPr lang="en-US" sz="1100"/>
          </a:p>
        </p:txBody>
      </p:sp>
      <p:sp>
        <p:nvSpPr>
          <p:cNvPr id="5" name="AutoShape 5"/>
          <p:cNvSpPr/>
          <p:nvPr/>
        </p:nvSpPr>
        <p:spPr>
          <a:xfrm>
            <a:off x="5461000" y="5080000"/>
            <a:ext cx="1270000" cy="50800"/>
          </a:xfrm>
          <a:prstGeom prst="roundRect">
            <a:avLst>
              <a:gd name="adj" fmla="val 0"/>
            </a:avLst>
          </a:prstGeom>
          <a:solidFill>
            <a:srgbClr val="E53935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短板一：动环与IT监控是“两张皮”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524000"/>
            <a:ext cx="5207000" cy="2032000"/>
          </a:xfrm>
          <a:prstGeom prst="roundRect">
            <a:avLst>
              <a:gd name="adj" fmla="val 750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1016000" y="1841500"/>
            <a:ext cx="889000" cy="889000"/>
          </a:xfrm>
          <a:prstGeom prst="ellipse">
            <a:avLst/>
          </a:prstGeom>
          <a:solidFill>
            <a:srgbClr val="E53935">
              <a:alpha val="1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06500" y="2032000"/>
            <a:ext cx="508000" cy="508000"/>
          </a:xfrm>
          <a:prstGeom prst="rect">
            <a:avLst/>
          </a:prstGeom>
        </p:spPr>
      </p:pic>
      <p:sp>
        <p:nvSpPr>
          <p:cNvPr id="6" name="AutoShape 6"/>
          <p:cNvSpPr/>
          <p:nvPr/>
        </p:nvSpPr>
        <p:spPr>
          <a:xfrm>
            <a:off x="2159000" y="1778000"/>
            <a:ext cx="3556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动环监控系统</a:t>
            </a:r>
            <a:endParaRPr lang="en-US" sz="1100"/>
          </a:p>
        </p:txBody>
      </p:sp>
      <p:sp>
        <p:nvSpPr>
          <p:cNvPr id="7" name="AutoShape 7"/>
          <p:cNvSpPr/>
          <p:nvPr/>
        </p:nvSpPr>
        <p:spPr>
          <a:xfrm>
            <a:off x="2159000" y="2286000"/>
            <a:ext cx="3556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300" b="1" i="0" u="none" strike="noStrike">
                <a:solidFill>
                  <a:srgbClr val="E5393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负责方：后勤 / 物业团队</a:t>
            </a:r>
            <a:endParaRPr lang="en-US" sz="1100"/>
          </a:p>
        </p:txBody>
      </p:sp>
      <p:sp>
        <p:nvSpPr>
          <p:cNvPr id="8" name="AutoShape 8"/>
          <p:cNvSpPr/>
          <p:nvPr/>
        </p:nvSpPr>
        <p:spPr>
          <a:xfrm>
            <a:off x="2159000" y="2730500"/>
            <a:ext cx="3556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通常由工程商配套建设，专注于温湿度、漏水等环境参数，告警信息仅在后勤部门流转。</a:t>
            </a:r>
            <a:endParaRPr lang="en-US" sz="1100"/>
          </a:p>
        </p:txBody>
      </p:sp>
      <p:sp>
        <p:nvSpPr>
          <p:cNvPr id="9" name="AutoShape 9"/>
          <p:cNvSpPr/>
          <p:nvPr/>
        </p:nvSpPr>
        <p:spPr>
          <a:xfrm>
            <a:off x="6223000" y="1524000"/>
            <a:ext cx="5207000" cy="2032000"/>
          </a:xfrm>
          <a:prstGeom prst="roundRect">
            <a:avLst>
              <a:gd name="adj" fmla="val 750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0" name="AutoShape 10"/>
          <p:cNvSpPr/>
          <p:nvPr/>
        </p:nvSpPr>
        <p:spPr>
          <a:xfrm>
            <a:off x="6477000" y="1841500"/>
            <a:ext cx="889000" cy="889000"/>
          </a:xfrm>
          <a:prstGeom prst="ellipse">
            <a:avLst/>
          </a:prstGeom>
          <a:solidFill>
            <a:srgbClr val="E53935">
              <a:alpha val="1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667500" y="2032000"/>
            <a:ext cx="508000" cy="508000"/>
          </a:xfrm>
          <a:prstGeom prst="rect">
            <a:avLst/>
          </a:prstGeom>
        </p:spPr>
      </p:pic>
      <p:sp>
        <p:nvSpPr>
          <p:cNvPr id="12" name="AutoShape 12"/>
          <p:cNvSpPr/>
          <p:nvPr/>
        </p:nvSpPr>
        <p:spPr>
          <a:xfrm>
            <a:off x="7620000" y="1778000"/>
            <a:ext cx="3556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IT 监控系统</a:t>
            </a:r>
            <a:endParaRPr lang="en-US" sz="1100"/>
          </a:p>
        </p:txBody>
      </p:sp>
      <p:sp>
        <p:nvSpPr>
          <p:cNvPr id="13" name="AutoShape 13"/>
          <p:cNvSpPr/>
          <p:nvPr/>
        </p:nvSpPr>
        <p:spPr>
          <a:xfrm>
            <a:off x="7620000" y="2286000"/>
            <a:ext cx="3556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300" b="1" i="0" u="none" strike="noStrike">
                <a:solidFill>
                  <a:srgbClr val="E5393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负责方：IT 运维团队</a:t>
            </a:r>
            <a:endParaRPr lang="en-US" sz="1100"/>
          </a:p>
        </p:txBody>
      </p:sp>
      <p:sp>
        <p:nvSpPr>
          <p:cNvPr id="14" name="AutoShape 14"/>
          <p:cNvSpPr/>
          <p:nvPr/>
        </p:nvSpPr>
        <p:spPr>
          <a:xfrm>
            <a:off x="7620000" y="2730500"/>
            <a:ext cx="3556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由技术团队独立部署，关注服务器负载、网络状态等IT指标，告警与分析闭环局限在IT内部。</a:t>
            </a:r>
            <a:endParaRPr lang="en-US" sz="1100"/>
          </a:p>
        </p:txBody>
      </p:sp>
      <p:sp>
        <p:nvSpPr>
          <p:cNvPr id="15" name="AutoShape 15"/>
          <p:cNvSpPr/>
          <p:nvPr/>
        </p:nvSpPr>
        <p:spPr>
          <a:xfrm>
            <a:off x="762000" y="3810000"/>
            <a:ext cx="3556000" cy="1905000"/>
          </a:xfrm>
          <a:prstGeom prst="roundRect">
            <a:avLst>
              <a:gd name="adj" fmla="val 800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52400" dist="381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6" name="Picture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16000" y="4064000"/>
            <a:ext cx="457200" cy="457200"/>
          </a:xfrm>
          <a:prstGeom prst="rect">
            <a:avLst/>
          </a:prstGeom>
        </p:spPr>
      </p:pic>
      <p:sp>
        <p:nvSpPr>
          <p:cNvPr id="17" name="AutoShape 17"/>
          <p:cNvSpPr/>
          <p:nvPr/>
        </p:nvSpPr>
        <p:spPr>
          <a:xfrm>
            <a:off x="1651000" y="4089400"/>
            <a:ext cx="2540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信息严重不对称</a:t>
            </a:r>
            <a:endParaRPr lang="en-US" sz="1100"/>
          </a:p>
        </p:txBody>
      </p:sp>
      <p:cxnSp>
        <p:nvCxnSpPr>
          <p:cNvPr id="18" name="Connector 18"/>
          <p:cNvCxnSpPr/>
          <p:nvPr/>
        </p:nvCxnSpPr>
        <p:spPr>
          <a:xfrm rot="-14323">
            <a:off x="1016013" y="4692650"/>
            <a:ext cx="3048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F0F0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" name="AutoShape 19"/>
          <p:cNvSpPr/>
          <p:nvPr/>
        </p:nvSpPr>
        <p:spPr>
          <a:xfrm>
            <a:off x="1016000" y="4889500"/>
            <a:ext cx="3048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空调故障IT不知情，服务器性能下降无法关联环境因素，形成数据孤岛。</a:t>
            </a:r>
            <a:endParaRPr lang="en-US" sz="1100"/>
          </a:p>
        </p:txBody>
      </p:sp>
      <p:sp>
        <p:nvSpPr>
          <p:cNvPr id="20" name="AutoShape 20"/>
          <p:cNvSpPr/>
          <p:nvPr/>
        </p:nvSpPr>
        <p:spPr>
          <a:xfrm>
            <a:off x="4508500" y="3810000"/>
            <a:ext cx="3556000" cy="1905000"/>
          </a:xfrm>
          <a:prstGeom prst="roundRect">
            <a:avLst>
              <a:gd name="adj" fmla="val 800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52400" dist="381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1" name="Picture 2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762500" y="4064000"/>
            <a:ext cx="457200" cy="457200"/>
          </a:xfrm>
          <a:prstGeom prst="rect">
            <a:avLst/>
          </a:prstGeom>
        </p:spPr>
      </p:pic>
      <p:sp>
        <p:nvSpPr>
          <p:cNvPr id="22" name="AutoShape 22"/>
          <p:cNvSpPr/>
          <p:nvPr/>
        </p:nvSpPr>
        <p:spPr>
          <a:xfrm>
            <a:off x="5397500" y="4089400"/>
            <a:ext cx="2540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故障定位耗时长</a:t>
            </a:r>
            <a:endParaRPr lang="en-US" sz="1100"/>
          </a:p>
        </p:txBody>
      </p:sp>
      <p:cxnSp>
        <p:nvCxnSpPr>
          <p:cNvPr id="23" name="Connector 23"/>
          <p:cNvCxnSpPr/>
          <p:nvPr/>
        </p:nvCxnSpPr>
        <p:spPr>
          <a:xfrm rot="-14323">
            <a:off x="4762513" y="4692650"/>
            <a:ext cx="3048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F0F0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4" name="AutoShape 24"/>
          <p:cNvSpPr/>
          <p:nvPr/>
        </p:nvSpPr>
        <p:spPr>
          <a:xfrm>
            <a:off x="4762500" y="4889500"/>
            <a:ext cx="3048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需要人工“对表”排查，手动拼接动环日志与IT日志，极大拉低了故障响应效率。</a:t>
            </a:r>
            <a:endParaRPr lang="en-US" sz="1100"/>
          </a:p>
        </p:txBody>
      </p:sp>
      <p:sp>
        <p:nvSpPr>
          <p:cNvPr id="25" name="AutoShape 25"/>
          <p:cNvSpPr/>
          <p:nvPr/>
        </p:nvSpPr>
        <p:spPr>
          <a:xfrm>
            <a:off x="8255000" y="3810000"/>
            <a:ext cx="3429000" cy="1905000"/>
          </a:xfrm>
          <a:prstGeom prst="roundRect">
            <a:avLst>
              <a:gd name="adj" fmla="val 800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52400" dist="381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6" name="Picture 2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509000" y="4064000"/>
            <a:ext cx="457200" cy="457200"/>
          </a:xfrm>
          <a:prstGeom prst="rect">
            <a:avLst/>
          </a:prstGeom>
        </p:spPr>
      </p:pic>
      <p:sp>
        <p:nvSpPr>
          <p:cNvPr id="27" name="AutoShape 27"/>
          <p:cNvSpPr/>
          <p:nvPr/>
        </p:nvSpPr>
        <p:spPr>
          <a:xfrm>
            <a:off x="9144000" y="4089400"/>
            <a:ext cx="2413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跨部门责任推诿</a:t>
            </a:r>
            <a:endParaRPr lang="en-US" sz="1100"/>
          </a:p>
        </p:txBody>
      </p:sp>
      <p:cxnSp>
        <p:nvCxnSpPr>
          <p:cNvPr id="28" name="Connector 28"/>
          <p:cNvCxnSpPr/>
          <p:nvPr/>
        </p:nvCxnSpPr>
        <p:spPr>
          <a:xfrm rot="-14946">
            <a:off x="8509014" y="4692650"/>
            <a:ext cx="2921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F0F0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9" name="AutoShape 29"/>
          <p:cNvSpPr/>
          <p:nvPr/>
        </p:nvSpPr>
        <p:spPr>
          <a:xfrm>
            <a:off x="8509000" y="4889500"/>
            <a:ext cx="2921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故障边界模糊，出现问题时后勤与IT部门容易互相扯皮，责任归属难以快速界定。</a:t>
            </a:r>
            <a:endParaRPr lang="en-US" sz="11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案例：某医院核心机房业务中断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651000"/>
            <a:ext cx="3302000" cy="4318000"/>
          </a:xfrm>
          <a:prstGeom prst="roundRect">
            <a:avLst>
              <a:gd name="adj" fmla="val 4615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635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1079500" y="2032000"/>
            <a:ext cx="762000" cy="762000"/>
          </a:xfrm>
          <a:prstGeom prst="ellipse">
            <a:avLst/>
          </a:prstGeom>
          <a:solidFill>
            <a:srgbClr val="E53935">
              <a:alpha val="1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57300" y="2209800"/>
            <a:ext cx="406400" cy="406400"/>
          </a:xfrm>
          <a:prstGeom prst="rect">
            <a:avLst/>
          </a:prstGeom>
        </p:spPr>
      </p:pic>
      <p:sp>
        <p:nvSpPr>
          <p:cNvPr id="6" name="AutoShape 6"/>
          <p:cNvSpPr/>
          <p:nvPr/>
        </p:nvSpPr>
        <p:spPr>
          <a:xfrm>
            <a:off x="2032000" y="2159000"/>
            <a:ext cx="177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突发故障</a:t>
            </a:r>
            <a:b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核心诱因</a:t>
            </a:r>
            <a:endParaRPr lang="en-US" sz="1100"/>
          </a:p>
        </p:txBody>
      </p:sp>
      <p:cxnSp>
        <p:nvCxnSpPr>
          <p:cNvPr id="7" name="Connector 7"/>
          <p:cNvCxnSpPr/>
          <p:nvPr/>
        </p:nvCxnSpPr>
        <p:spPr>
          <a:xfrm rot="-16370">
            <a:off x="1079515" y="3041650"/>
            <a:ext cx="2667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EEEEE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" name="AutoShape 8"/>
          <p:cNvSpPr/>
          <p:nvPr/>
        </p:nvSpPr>
        <p:spPr>
          <a:xfrm>
            <a:off x="1079500" y="3302000"/>
            <a:ext cx="2667000" cy="1270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3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核心机房内一台精密空调突发故障，制冷系统失效。</a:t>
            </a:r>
            <a:endParaRPr lang="en-US" sz="1100"/>
          </a:p>
          <a:p>
            <a:pPr indent="0" algn="l">
              <a:lnSpc>
                <a:spcPct val="125000"/>
              </a:lnSpc>
            </a:pPr>
            <a:r>
              <a:rPr lang="en-US" sz="13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短时间内，机房环境温度迅速攀升至</a:t>
            </a:r>
            <a:r>
              <a:rPr lang="en-US" sz="1300" b="1" i="0" u="none" strike="noStrike">
                <a:solidFill>
                  <a:srgbClr val="E5393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40℃</a:t>
            </a:r>
            <a:r>
              <a:rPr lang="en-US" sz="13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。</a:t>
            </a:r>
          </a:p>
        </p:txBody>
      </p:sp>
      <p:sp>
        <p:nvSpPr>
          <p:cNvPr id="9" name="AutoShape 9"/>
          <p:cNvSpPr/>
          <p:nvPr/>
        </p:nvSpPr>
        <p:spPr>
          <a:xfrm>
            <a:off x="4445000" y="1651000"/>
            <a:ext cx="3302000" cy="4318000"/>
          </a:xfrm>
          <a:prstGeom prst="roundRect">
            <a:avLst>
              <a:gd name="adj" fmla="val 4615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635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0" name="AutoShape 10"/>
          <p:cNvSpPr/>
          <p:nvPr/>
        </p:nvSpPr>
        <p:spPr>
          <a:xfrm>
            <a:off x="4762500" y="2032000"/>
            <a:ext cx="762000" cy="762000"/>
          </a:xfrm>
          <a:prstGeom prst="ellipse">
            <a:avLst/>
          </a:prstGeom>
          <a:solidFill>
            <a:srgbClr val="E53935">
              <a:alpha val="1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940300" y="2209800"/>
            <a:ext cx="406400" cy="406400"/>
          </a:xfrm>
          <a:prstGeom prst="rect">
            <a:avLst/>
          </a:prstGeom>
        </p:spPr>
      </p:pic>
      <p:sp>
        <p:nvSpPr>
          <p:cNvPr id="12" name="AutoShape 12"/>
          <p:cNvSpPr/>
          <p:nvPr/>
        </p:nvSpPr>
        <p:spPr>
          <a:xfrm>
            <a:off x="5715000" y="2159000"/>
            <a:ext cx="177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处置延误</a:t>
            </a:r>
            <a:b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双重误判</a:t>
            </a:r>
            <a:endParaRPr lang="en-US" sz="1100"/>
          </a:p>
        </p:txBody>
      </p:sp>
      <p:cxnSp>
        <p:nvCxnSpPr>
          <p:cNvPr id="13" name="Connector 13"/>
          <p:cNvCxnSpPr/>
          <p:nvPr/>
        </p:nvCxnSpPr>
        <p:spPr>
          <a:xfrm rot="-16370">
            <a:off x="4762515" y="3041650"/>
            <a:ext cx="2667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EEEEE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" name="AutoShape 14"/>
          <p:cNvSpPr/>
          <p:nvPr/>
        </p:nvSpPr>
        <p:spPr>
          <a:xfrm>
            <a:off x="4762500" y="3302000"/>
            <a:ext cx="2667000" cy="1079500"/>
          </a:xfrm>
          <a:prstGeom prst="roundRect">
            <a:avLst>
              <a:gd name="adj" fmla="val 9411"/>
            </a:avLst>
          </a:prstGeom>
          <a:solidFill>
            <a:srgbClr val="FFF5F5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5" name="AutoShape 15"/>
          <p:cNvSpPr/>
          <p:nvPr/>
        </p:nvSpPr>
        <p:spPr>
          <a:xfrm>
            <a:off x="4953000" y="3429000"/>
            <a:ext cx="2286000" cy="825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3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01. 物业漏判告警</a:t>
            </a:r>
            <a:endParaRPr lang="en-US" sz="1100"/>
          </a:p>
          <a:p>
            <a:pPr indent="0" algn="l">
              <a:lnSpc>
                <a:spcPct val="108000"/>
              </a:lnSpc>
            </a:pP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动环系统告警仅推送物业，值班员主观认定为“误报”，未采取任何行动。</a:t>
            </a:r>
          </a:p>
        </p:txBody>
      </p:sp>
      <p:sp>
        <p:nvSpPr>
          <p:cNvPr id="16" name="AutoShape 16"/>
          <p:cNvSpPr/>
          <p:nvPr/>
        </p:nvSpPr>
        <p:spPr>
          <a:xfrm>
            <a:off x="4762500" y="4572000"/>
            <a:ext cx="2667000" cy="1143000"/>
          </a:xfrm>
          <a:prstGeom prst="roundRect">
            <a:avLst>
              <a:gd name="adj" fmla="val 8888"/>
            </a:avLst>
          </a:prstGeom>
          <a:solidFill>
            <a:srgbClr val="FFF5F5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7" name="AutoShape 17"/>
          <p:cNvSpPr/>
          <p:nvPr/>
        </p:nvSpPr>
        <p:spPr>
          <a:xfrm>
            <a:off x="4953000" y="4699000"/>
            <a:ext cx="22860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3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02. IT 排查方向偏差</a:t>
            </a:r>
            <a:endParaRPr lang="en-US" sz="1100"/>
          </a:p>
          <a:p>
            <a:pPr indent="0" algn="l">
              <a:lnSpc>
                <a:spcPct val="108000"/>
              </a:lnSpc>
            </a:pP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服务器异常后，团队耗时</a:t>
            </a:r>
            <a:r>
              <a:rPr lang="en-US" sz="1100" b="1" i="0" u="none" strike="noStrike">
                <a:solidFill>
                  <a:srgbClr val="E5393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2小时</a:t>
            </a: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排查网络/数据库，完全忽略了环境因素。</a:t>
            </a:r>
          </a:p>
        </p:txBody>
      </p:sp>
      <p:sp>
        <p:nvSpPr>
          <p:cNvPr id="18" name="AutoShape 18"/>
          <p:cNvSpPr/>
          <p:nvPr/>
        </p:nvSpPr>
        <p:spPr>
          <a:xfrm>
            <a:off x="8128000" y="1651000"/>
            <a:ext cx="3302000" cy="4318000"/>
          </a:xfrm>
          <a:prstGeom prst="roundRect">
            <a:avLst>
              <a:gd name="adj" fmla="val 4615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635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9" name="AutoShape 19"/>
          <p:cNvSpPr/>
          <p:nvPr/>
        </p:nvSpPr>
        <p:spPr>
          <a:xfrm>
            <a:off x="8445500" y="2032000"/>
            <a:ext cx="762000" cy="762000"/>
          </a:xfrm>
          <a:prstGeom prst="ellipse">
            <a:avLst/>
          </a:prstGeom>
          <a:solidFill>
            <a:srgbClr val="E53935">
              <a:alpha val="1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0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623300" y="2209800"/>
            <a:ext cx="406400" cy="406400"/>
          </a:xfrm>
          <a:prstGeom prst="rect">
            <a:avLst/>
          </a:prstGeom>
        </p:spPr>
      </p:pic>
      <p:sp>
        <p:nvSpPr>
          <p:cNvPr id="21" name="AutoShape 21"/>
          <p:cNvSpPr/>
          <p:nvPr/>
        </p:nvSpPr>
        <p:spPr>
          <a:xfrm>
            <a:off x="9398000" y="2159000"/>
            <a:ext cx="177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业务停摆</a:t>
            </a:r>
            <a:b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严重后果</a:t>
            </a:r>
            <a:endParaRPr lang="en-US" sz="1100"/>
          </a:p>
        </p:txBody>
      </p:sp>
      <p:cxnSp>
        <p:nvCxnSpPr>
          <p:cNvPr id="22" name="Connector 22"/>
          <p:cNvCxnSpPr/>
          <p:nvPr/>
        </p:nvCxnSpPr>
        <p:spPr>
          <a:xfrm rot="-16370">
            <a:off x="8445515" y="3041650"/>
            <a:ext cx="2667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EEEEE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3" name="AutoShape 23"/>
          <p:cNvSpPr/>
          <p:nvPr/>
        </p:nvSpPr>
        <p:spPr>
          <a:xfrm>
            <a:off x="8445500" y="3302000"/>
            <a:ext cx="2667000" cy="1016000"/>
          </a:xfrm>
          <a:prstGeom prst="roundRect">
            <a:avLst>
              <a:gd name="adj" fmla="val 10000"/>
            </a:avLst>
          </a:prstGeom>
          <a:solidFill>
            <a:srgbClr val="F9FAFB">
              <a:alpha val="100000"/>
            </a:srgbClr>
          </a:solidFill>
          <a:ln w="12700" cap="flat" cmpd="sng">
            <a:solidFill>
              <a:srgbClr val="E6E6E6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4" name="AutoShape 24"/>
          <p:cNvSpPr/>
          <p:nvPr/>
        </p:nvSpPr>
        <p:spPr>
          <a:xfrm>
            <a:off x="8636000" y="3429000"/>
            <a:ext cx="2286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3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硬件级损坏</a:t>
            </a:r>
            <a:endParaRPr lang="en-US" sz="1100"/>
          </a:p>
          <a:p>
            <a:pPr indent="0" algn="l">
              <a:lnSpc>
                <a:spcPct val="125000"/>
              </a:lnSpc>
            </a:pP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多台核心服务器因高温触发保护机制，强制自动关机。</a:t>
            </a:r>
          </a:p>
        </p:txBody>
      </p:sp>
      <p:sp>
        <p:nvSpPr>
          <p:cNvPr id="25" name="AutoShape 25"/>
          <p:cNvSpPr/>
          <p:nvPr/>
        </p:nvSpPr>
        <p:spPr>
          <a:xfrm>
            <a:off x="8445500" y="4572000"/>
            <a:ext cx="2667000" cy="1143000"/>
          </a:xfrm>
          <a:prstGeom prst="roundRect">
            <a:avLst>
              <a:gd name="adj" fmla="val 8888"/>
            </a:avLst>
          </a:prstGeom>
          <a:solidFill>
            <a:srgbClr val="F9FAFB">
              <a:alpha val="100000"/>
            </a:srgbClr>
          </a:solidFill>
          <a:ln w="12700" cap="flat" cmpd="sng">
            <a:solidFill>
              <a:srgbClr val="E6E6E6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6" name="AutoShape 26"/>
          <p:cNvSpPr/>
          <p:nvPr/>
        </p:nvSpPr>
        <p:spPr>
          <a:xfrm>
            <a:off x="8636000" y="4699000"/>
            <a:ext cx="22860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3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业务全面中断</a:t>
            </a:r>
            <a:endParaRPr lang="en-US" sz="1100"/>
          </a:p>
          <a:p>
            <a:pPr indent="0" algn="l">
              <a:lnSpc>
                <a:spcPct val="125000"/>
              </a:lnSpc>
            </a:pP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门诊挂号、收费等核心业务被迫停摆</a:t>
            </a:r>
            <a:r>
              <a:rPr lang="en-US" sz="1100" b="1" i="0" u="none" strike="noStrike">
                <a:solidFill>
                  <a:srgbClr val="E5393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30分钟</a:t>
            </a: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，事后复盘才定位空调故障根源。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短板二：告警是“单向”的，没有闭环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397000"/>
            <a:ext cx="10668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17000"/>
              </a:lnSpc>
              <a:defRPr/>
            </a:pPr>
            <a:r>
              <a:rPr lang="en-US" sz="13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传统动环监控系统往往只负责“发出告警”，却缺乏对“谁接收、谁处理、处理结果如何”的全链路跟踪，导致告警变成了一个看不见的“黑箱”。</a:t>
            </a:r>
            <a:endParaRPr lang="en-US" sz="1100"/>
          </a:p>
        </p:txBody>
      </p:sp>
      <p:sp>
        <p:nvSpPr>
          <p:cNvPr id="4" name="AutoShape 4"/>
          <p:cNvSpPr/>
          <p:nvPr/>
        </p:nvSpPr>
        <p:spPr>
          <a:xfrm>
            <a:off x="762000" y="2159000"/>
            <a:ext cx="3302000" cy="3683000"/>
          </a:xfrm>
          <a:prstGeom prst="roundRect">
            <a:avLst>
              <a:gd name="adj" fmla="val 4615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5" name="AutoShape 5"/>
          <p:cNvSpPr/>
          <p:nvPr/>
        </p:nvSpPr>
        <p:spPr>
          <a:xfrm>
            <a:off x="1016000" y="2413000"/>
            <a:ext cx="762000" cy="762000"/>
          </a:xfrm>
          <a:prstGeom prst="ellipse">
            <a:avLst/>
          </a:prstGeom>
          <a:solidFill>
            <a:srgbClr val="E53935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93800" y="2590800"/>
            <a:ext cx="406400" cy="406400"/>
          </a:xfrm>
          <a:prstGeom prst="rect">
            <a:avLst/>
          </a:prstGeom>
        </p:spPr>
      </p:pic>
      <p:sp>
        <p:nvSpPr>
          <p:cNvPr id="7" name="AutoShape 7"/>
          <p:cNvSpPr/>
          <p:nvPr/>
        </p:nvSpPr>
        <p:spPr>
          <a:xfrm>
            <a:off x="2032000" y="2540000"/>
            <a:ext cx="177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告警黑箱</a:t>
            </a:r>
            <a:endParaRPr lang="en-US" sz="1100"/>
          </a:p>
        </p:txBody>
      </p:sp>
      <p:sp>
        <p:nvSpPr>
          <p:cNvPr id="8" name="AutoShape 8"/>
          <p:cNvSpPr/>
          <p:nvPr/>
        </p:nvSpPr>
        <p:spPr>
          <a:xfrm>
            <a:off x="1016000" y="3429000"/>
            <a:ext cx="2794000" cy="12700"/>
          </a:xfrm>
          <a:prstGeom prst="roundRect">
            <a:avLst>
              <a:gd name="adj" fmla="val 0"/>
            </a:avLst>
          </a:prstGeom>
          <a:solidFill>
            <a:srgbClr val="EEEEEE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9" name="AutoShape 9"/>
          <p:cNvSpPr/>
          <p:nvPr/>
        </p:nvSpPr>
        <p:spPr>
          <a:xfrm>
            <a:off x="1016000" y="3683000"/>
            <a:ext cx="2794000" cy="1397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61616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告警仅通过短信单向发出，系统无法感知接收人是否查收、是否着手处理。故障的最终解决情况一概不知，处于完全失控的“黑箱”状态。</a:t>
            </a:r>
            <a:endParaRPr lang="en-US" sz="1100"/>
          </a:p>
        </p:txBody>
      </p:sp>
      <p:sp>
        <p:nvSpPr>
          <p:cNvPr id="10" name="AutoShape 10"/>
          <p:cNvSpPr/>
          <p:nvPr/>
        </p:nvSpPr>
        <p:spPr>
          <a:xfrm>
            <a:off x="4445000" y="2159000"/>
            <a:ext cx="3302000" cy="3683000"/>
          </a:xfrm>
          <a:prstGeom prst="roundRect">
            <a:avLst>
              <a:gd name="adj" fmla="val 4615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1" name="AutoShape 11"/>
          <p:cNvSpPr/>
          <p:nvPr/>
        </p:nvSpPr>
        <p:spPr>
          <a:xfrm>
            <a:off x="4699000" y="2413000"/>
            <a:ext cx="762000" cy="762000"/>
          </a:xfrm>
          <a:prstGeom prst="ellipse">
            <a:avLst/>
          </a:prstGeom>
          <a:solidFill>
            <a:srgbClr val="E53935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2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876800" y="2590800"/>
            <a:ext cx="406400" cy="406400"/>
          </a:xfrm>
          <a:prstGeom prst="rect">
            <a:avLst/>
          </a:prstGeom>
        </p:spPr>
      </p:pic>
      <p:sp>
        <p:nvSpPr>
          <p:cNvPr id="13" name="AutoShape 13"/>
          <p:cNvSpPr/>
          <p:nvPr/>
        </p:nvSpPr>
        <p:spPr>
          <a:xfrm>
            <a:off x="5715000" y="2540000"/>
            <a:ext cx="177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流程脱节</a:t>
            </a:r>
            <a:endParaRPr lang="en-US" sz="1100"/>
          </a:p>
        </p:txBody>
      </p:sp>
      <p:sp>
        <p:nvSpPr>
          <p:cNvPr id="14" name="AutoShape 14"/>
          <p:cNvSpPr/>
          <p:nvPr/>
        </p:nvSpPr>
        <p:spPr>
          <a:xfrm>
            <a:off x="4699000" y="3429000"/>
            <a:ext cx="2794000" cy="12700"/>
          </a:xfrm>
          <a:prstGeom prst="roundRect">
            <a:avLst>
              <a:gd name="adj" fmla="val 0"/>
            </a:avLst>
          </a:prstGeom>
          <a:solidFill>
            <a:srgbClr val="EEEEEE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5" name="AutoShape 15"/>
          <p:cNvSpPr/>
          <p:nvPr/>
        </p:nvSpPr>
        <p:spPr>
          <a:xfrm>
            <a:off x="4699000" y="3683000"/>
            <a:ext cx="2794000" cy="1397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61616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动环告警与IT工单系统完全割裂。告警无法自动触发工单并指派责任人；维修完成后，人员也无法在系统中录入反馈与记录，形成了链路断层。</a:t>
            </a:r>
            <a:endParaRPr lang="en-US" sz="1100"/>
          </a:p>
        </p:txBody>
      </p:sp>
      <p:sp>
        <p:nvSpPr>
          <p:cNvPr id="16" name="AutoShape 16"/>
          <p:cNvSpPr/>
          <p:nvPr/>
        </p:nvSpPr>
        <p:spPr>
          <a:xfrm>
            <a:off x="8128000" y="2159000"/>
            <a:ext cx="3302000" cy="3683000"/>
          </a:xfrm>
          <a:prstGeom prst="roundRect">
            <a:avLst>
              <a:gd name="adj" fmla="val 4615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7" name="AutoShape 17"/>
          <p:cNvSpPr/>
          <p:nvPr/>
        </p:nvSpPr>
        <p:spPr>
          <a:xfrm>
            <a:off x="8382000" y="2413000"/>
            <a:ext cx="762000" cy="762000"/>
          </a:xfrm>
          <a:prstGeom prst="ellipse">
            <a:avLst/>
          </a:prstGeom>
          <a:solidFill>
            <a:srgbClr val="E53935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8" name="Picture 1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559800" y="2590800"/>
            <a:ext cx="406400" cy="406400"/>
          </a:xfrm>
          <a:prstGeom prst="rect">
            <a:avLst/>
          </a:prstGeom>
        </p:spPr>
      </p:pic>
      <p:sp>
        <p:nvSpPr>
          <p:cNvPr id="19" name="AutoShape 19"/>
          <p:cNvSpPr/>
          <p:nvPr/>
        </p:nvSpPr>
        <p:spPr>
          <a:xfrm>
            <a:off x="9398000" y="2540000"/>
            <a:ext cx="177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管理混乱</a:t>
            </a:r>
            <a:endParaRPr lang="en-US" sz="1100"/>
          </a:p>
        </p:txBody>
      </p:sp>
      <p:sp>
        <p:nvSpPr>
          <p:cNvPr id="20" name="AutoShape 20"/>
          <p:cNvSpPr/>
          <p:nvPr/>
        </p:nvSpPr>
        <p:spPr>
          <a:xfrm>
            <a:off x="8382000" y="3429000"/>
            <a:ext cx="2794000" cy="12700"/>
          </a:xfrm>
          <a:prstGeom prst="roundRect">
            <a:avLst>
              <a:gd name="adj" fmla="val 0"/>
            </a:avLst>
          </a:prstGeom>
          <a:solidFill>
            <a:srgbClr val="EEEEEE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1" name="AutoShape 21"/>
          <p:cNvSpPr/>
          <p:nvPr/>
        </p:nvSpPr>
        <p:spPr>
          <a:xfrm>
            <a:off x="8382000" y="3683000"/>
            <a:ext cx="2794000" cy="1397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61616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高峰期面对多故障并发时，无法智能判定优先级；故障全流程数据不可追溯，管理者无法统计分析处理时效，难以进行针对性的管理优化。</a:t>
            </a:r>
            <a:endParaRPr lang="en-US" sz="11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短板三：动环数据没有被“关联分析”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524000"/>
            <a:ext cx="3302000" cy="3556000"/>
          </a:xfrm>
          <a:prstGeom prst="roundRect">
            <a:avLst>
              <a:gd name="adj" fmla="val 6153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24000" y="2032000"/>
            <a:ext cx="1778000" cy="1778000"/>
          </a:xfrm>
          <a:prstGeom prst="rect">
            <a:avLst/>
          </a:prstGeom>
        </p:spPr>
      </p:pic>
      <p:sp>
        <p:nvSpPr>
          <p:cNvPr id="5" name="AutoShape 5"/>
          <p:cNvSpPr/>
          <p:nvPr/>
        </p:nvSpPr>
        <p:spPr>
          <a:xfrm>
            <a:off x="1016000" y="3937000"/>
            <a:ext cx="27940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17000"/>
              </a:lnSpc>
              <a:defRPr/>
            </a:pPr>
            <a:r>
              <a:rPr lang="en-US" sz="13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动环数据是一座潜在的</a:t>
            </a:r>
            <a:r>
              <a:rPr lang="en-US" sz="1300" b="1" i="0" u="none" strike="noStrike">
                <a:solidFill>
                  <a:srgbClr val="E5393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“金矿”</a:t>
            </a:r>
            <a:br>
              <a:rPr lang="en-US" sz="1300" b="0" i="0" u="none" strike="noStrike">
                <a:solidFill>
                  <a:srgbClr val="1F2329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3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传统系统仅止步于简单的</a:t>
            </a:r>
            <a:r>
              <a:rPr lang="en-US" sz="1300" b="1" i="0" u="none" strike="noStrike">
                <a:solidFill>
                  <a:srgbClr val="E5393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“数据展示”</a:t>
            </a:r>
            <a:endParaRPr lang="en-US" sz="1100"/>
          </a:p>
        </p:txBody>
      </p:sp>
      <p:sp>
        <p:nvSpPr>
          <p:cNvPr id="6" name="AutoShape 6"/>
          <p:cNvSpPr/>
          <p:nvPr/>
        </p:nvSpPr>
        <p:spPr>
          <a:xfrm>
            <a:off x="4318000" y="1524000"/>
            <a:ext cx="3429000" cy="1651000"/>
          </a:xfrm>
          <a:prstGeom prst="roundRect">
            <a:avLst>
              <a:gd name="adj" fmla="val 923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254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572000" y="1778000"/>
            <a:ext cx="508000" cy="508000"/>
          </a:xfrm>
          <a:prstGeom prst="rect">
            <a:avLst/>
          </a:prstGeom>
        </p:spPr>
      </p:pic>
      <p:sp>
        <p:nvSpPr>
          <p:cNvPr id="8" name="AutoShape 8"/>
          <p:cNvSpPr/>
          <p:nvPr/>
        </p:nvSpPr>
        <p:spPr>
          <a:xfrm>
            <a:off x="5334000" y="1778000"/>
            <a:ext cx="2286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趋势异常无法发现</a:t>
            </a:r>
            <a:endParaRPr lang="en-US" sz="1100"/>
          </a:p>
        </p:txBody>
      </p:sp>
      <p:sp>
        <p:nvSpPr>
          <p:cNvPr id="9" name="AutoShape 9"/>
          <p:cNvSpPr/>
          <p:nvPr/>
        </p:nvSpPr>
        <p:spPr>
          <a:xfrm>
            <a:off x="5334000" y="2286000"/>
            <a:ext cx="2286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100" b="0" i="0" u="none" strike="noStrike">
                <a:solidFill>
                  <a:srgbClr val="777777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空调压缩机电流缓慢上升是典型故障前兆，但传统系统无法识别并发出预警。</a:t>
            </a:r>
            <a:endParaRPr lang="en-US" sz="1100"/>
          </a:p>
        </p:txBody>
      </p:sp>
      <p:sp>
        <p:nvSpPr>
          <p:cNvPr id="10" name="AutoShape 10"/>
          <p:cNvSpPr/>
          <p:nvPr/>
        </p:nvSpPr>
        <p:spPr>
          <a:xfrm>
            <a:off x="4318000" y="3429000"/>
            <a:ext cx="3429000" cy="1651000"/>
          </a:xfrm>
          <a:prstGeom prst="roundRect">
            <a:avLst>
              <a:gd name="adj" fmla="val 923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254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572000" y="3683000"/>
            <a:ext cx="508000" cy="508000"/>
          </a:xfrm>
          <a:prstGeom prst="rect">
            <a:avLst/>
          </a:prstGeom>
        </p:spPr>
      </p:pic>
      <p:sp>
        <p:nvSpPr>
          <p:cNvPr id="12" name="AutoShape 12"/>
          <p:cNvSpPr/>
          <p:nvPr/>
        </p:nvSpPr>
        <p:spPr>
          <a:xfrm>
            <a:off x="5334000" y="3683000"/>
            <a:ext cx="2286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空间关联无法建立</a:t>
            </a:r>
            <a:endParaRPr lang="en-US" sz="1100"/>
          </a:p>
        </p:txBody>
      </p:sp>
      <p:sp>
        <p:nvSpPr>
          <p:cNvPr id="13" name="AutoShape 13"/>
          <p:cNvSpPr/>
          <p:nvPr/>
        </p:nvSpPr>
        <p:spPr>
          <a:xfrm>
            <a:off x="5334000" y="4191000"/>
            <a:ext cx="2286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100" b="0" i="0" u="none" strike="noStrike">
                <a:solidFill>
                  <a:srgbClr val="777777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监测到机柜温度过高时，系统无法自动关联柜内服务器，难以评估实际业务风险。</a:t>
            </a:r>
            <a:endParaRPr lang="en-US" sz="1100"/>
          </a:p>
        </p:txBody>
      </p:sp>
      <p:sp>
        <p:nvSpPr>
          <p:cNvPr id="14" name="AutoShape 14"/>
          <p:cNvSpPr/>
          <p:nvPr/>
        </p:nvSpPr>
        <p:spPr>
          <a:xfrm>
            <a:off x="8001000" y="1524000"/>
            <a:ext cx="3429000" cy="1651000"/>
          </a:xfrm>
          <a:prstGeom prst="roundRect">
            <a:avLst>
              <a:gd name="adj" fmla="val 923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254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5" name="Picture 1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255000" y="1778000"/>
            <a:ext cx="508000" cy="508000"/>
          </a:xfrm>
          <a:prstGeom prst="rect">
            <a:avLst/>
          </a:prstGeom>
        </p:spPr>
      </p:pic>
      <p:sp>
        <p:nvSpPr>
          <p:cNvPr id="16" name="AutoShape 16"/>
          <p:cNvSpPr/>
          <p:nvPr/>
        </p:nvSpPr>
        <p:spPr>
          <a:xfrm>
            <a:off x="9017000" y="1778000"/>
            <a:ext cx="2286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影响范围无法评估</a:t>
            </a:r>
            <a:endParaRPr lang="en-US" sz="1100"/>
          </a:p>
        </p:txBody>
      </p:sp>
      <p:sp>
        <p:nvSpPr>
          <p:cNvPr id="17" name="AutoShape 17"/>
          <p:cNvSpPr/>
          <p:nvPr/>
        </p:nvSpPr>
        <p:spPr>
          <a:xfrm>
            <a:off x="9017000" y="2286000"/>
            <a:ext cx="2286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100" b="0" i="0" u="none" strike="noStrike">
                <a:solidFill>
                  <a:srgbClr val="777777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当某条供电线路负载过高时，无法快速关联线路下挂的所有设备，难以预判跳闸影响。</a:t>
            </a:r>
            <a:endParaRPr lang="en-US" sz="1100"/>
          </a:p>
        </p:txBody>
      </p:sp>
      <p:sp>
        <p:nvSpPr>
          <p:cNvPr id="18" name="AutoShape 18"/>
          <p:cNvSpPr/>
          <p:nvPr/>
        </p:nvSpPr>
        <p:spPr>
          <a:xfrm>
            <a:off x="8001000" y="3429000"/>
            <a:ext cx="3429000" cy="1651000"/>
          </a:xfrm>
          <a:prstGeom prst="roundRect">
            <a:avLst>
              <a:gd name="adj" fmla="val 923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254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9" name="Picture 1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255000" y="3683000"/>
            <a:ext cx="508000" cy="508000"/>
          </a:xfrm>
          <a:prstGeom prst="rect">
            <a:avLst/>
          </a:prstGeom>
        </p:spPr>
      </p:pic>
      <p:sp>
        <p:nvSpPr>
          <p:cNvPr id="20" name="AutoShape 20"/>
          <p:cNvSpPr/>
          <p:nvPr/>
        </p:nvSpPr>
        <p:spPr>
          <a:xfrm>
            <a:off x="9017000" y="3683000"/>
            <a:ext cx="2286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预测性维护无法实现</a:t>
            </a:r>
            <a:endParaRPr lang="en-US" sz="1100"/>
          </a:p>
        </p:txBody>
      </p:sp>
      <p:sp>
        <p:nvSpPr>
          <p:cNvPr id="21" name="AutoShape 21"/>
          <p:cNvSpPr/>
          <p:nvPr/>
        </p:nvSpPr>
        <p:spPr>
          <a:xfrm>
            <a:off x="9017000" y="4191000"/>
            <a:ext cx="2286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100" b="0" i="0" u="none" strike="noStrike">
                <a:solidFill>
                  <a:srgbClr val="777777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缺乏对空调运行时长、启停次数等数据的深度建模，无法科学预测设备保养周期。</a:t>
            </a:r>
            <a:endParaRPr lang="en-US" sz="1100"/>
          </a:p>
        </p:txBody>
      </p:sp>
      <p:sp>
        <p:nvSpPr>
          <p:cNvPr id="22" name="AutoShape 22"/>
          <p:cNvSpPr/>
          <p:nvPr/>
        </p:nvSpPr>
        <p:spPr>
          <a:xfrm>
            <a:off x="762000" y="5461000"/>
            <a:ext cx="10668000" cy="1016000"/>
          </a:xfrm>
          <a:prstGeom prst="roundRect">
            <a:avLst>
              <a:gd name="adj" fmla="val 15000"/>
            </a:avLst>
          </a:prstGeom>
          <a:solidFill>
            <a:srgbClr val="333333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3" name="Picture 23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6000" y="5689600"/>
            <a:ext cx="558800" cy="558800"/>
          </a:xfrm>
          <a:prstGeom prst="rect">
            <a:avLst/>
          </a:prstGeom>
        </p:spPr>
      </p:pic>
      <p:sp>
        <p:nvSpPr>
          <p:cNvPr id="24" name="AutoShape 24"/>
          <p:cNvSpPr/>
          <p:nvPr/>
        </p:nvSpPr>
        <p:spPr>
          <a:xfrm>
            <a:off x="1778000" y="5613400"/>
            <a:ext cx="9398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rgbClr val="E5393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根本原因：</a:t>
            </a:r>
            <a:r>
              <a:rPr lang="en-US" sz="1200" b="0" i="0" u="none" strike="noStrike">
                <a:solidFill>
                  <a:srgbClr val="E0E0E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动环系统与IT系统长期分离，核心缺失“机柜-服务器”、“线路-设备”的物理与逻辑映射关系，导致数据无法进行深度的关联分析。</a:t>
            </a:r>
            <a:endParaRPr lang="en-US" sz="11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B5E20">
                <a:alpha val="100000"/>
              </a:srgbClr>
            </a:gs>
            <a:gs pos="100000">
              <a:srgbClr val="4CAF50">
                <a:alpha val="100000"/>
              </a:srgbClr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1524000"/>
            <a:ext cx="12192000" cy="1270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9600" b="1" i="0" u="none" strike="noStrike">
                <a:solidFill>
                  <a:srgbClr val="FFFFFF">
                    <a:alpha val="90196"/>
                  </a:srgbClr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PART 03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0" y="3175000"/>
            <a:ext cx="12192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4400" b="1" i="0" u="none" strike="noStrike">
                <a:solidFill>
                  <a:srgbClr val="FFFFFF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监控易一体化监控如何破解夏季“烤”验？</a:t>
            </a:r>
            <a:endParaRPr lang="en-US" sz="1100"/>
          </a:p>
        </p:txBody>
      </p:sp>
      <p:sp>
        <p:nvSpPr>
          <p:cNvPr id="4" name="AutoShape 4"/>
          <p:cNvSpPr/>
          <p:nvPr/>
        </p:nvSpPr>
        <p:spPr>
          <a:xfrm>
            <a:off x="0" y="4318000"/>
            <a:ext cx="12192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2200" b="0" i="0" u="none" strike="noStrike" spc="200">
                <a:solidFill>
                  <a:srgbClr val="FFFFFF">
                    <a:alpha val="80000"/>
                  </a:srgbClr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打通任督二脉，实现全链条融合</a:t>
            </a:r>
            <a:endParaRPr lang="en-US" sz="1100"/>
          </a:p>
        </p:txBody>
      </p:sp>
      <p:sp>
        <p:nvSpPr>
          <p:cNvPr id="5" name="AutoShape 5"/>
          <p:cNvSpPr/>
          <p:nvPr/>
        </p:nvSpPr>
        <p:spPr>
          <a:xfrm>
            <a:off x="5334000" y="5334000"/>
            <a:ext cx="1524000" cy="50800"/>
          </a:xfrm>
          <a:prstGeom prst="roundRect">
            <a:avLst>
              <a:gd name="adj" fmla="val 50000"/>
            </a:avLst>
          </a:prstGeom>
          <a:solidFill>
            <a:srgbClr val="FFFFFF">
              <a:alpha val="6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融合一：统一采集，一个平台看全所有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524000"/>
            <a:ext cx="3683000" cy="4572000"/>
          </a:xfrm>
          <a:prstGeom prst="roundRect">
            <a:avLst>
              <a:gd name="adj" fmla="val 5517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762000" y="1524000"/>
            <a:ext cx="3683000" cy="76200"/>
          </a:xfrm>
          <a:prstGeom prst="roundRect">
            <a:avLst>
              <a:gd name="adj" fmla="val 0"/>
            </a:avLst>
          </a:prstGeom>
          <a:solidFill>
            <a:srgbClr val="4CAF5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6000" y="1905000"/>
            <a:ext cx="355600" cy="355600"/>
          </a:xfrm>
          <a:prstGeom prst="rect">
            <a:avLst/>
          </a:prstGeom>
        </p:spPr>
      </p:pic>
      <p:sp>
        <p:nvSpPr>
          <p:cNvPr id="6" name="AutoShape 6"/>
          <p:cNvSpPr/>
          <p:nvPr/>
        </p:nvSpPr>
        <p:spPr>
          <a:xfrm>
            <a:off x="1524000" y="1905000"/>
            <a:ext cx="2667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全面动环设备覆盖</a:t>
            </a:r>
            <a:endParaRPr lang="en-US" sz="1100"/>
          </a:p>
        </p:txBody>
      </p:sp>
      <p:sp>
        <p:nvSpPr>
          <p:cNvPr id="7" name="AutoShape 7"/>
          <p:cNvSpPr/>
          <p:nvPr/>
        </p:nvSpPr>
        <p:spPr>
          <a:xfrm>
            <a:off x="1016000" y="2540000"/>
            <a:ext cx="3175000" cy="889000"/>
          </a:xfrm>
          <a:prstGeom prst="roundRect">
            <a:avLst>
              <a:gd name="adj" fmla="val 11428"/>
            </a:avLst>
          </a:prstGeom>
          <a:solidFill>
            <a:srgbClr val="F9FAFB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8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06500" y="2730500"/>
            <a:ext cx="406400" cy="406400"/>
          </a:xfrm>
          <a:prstGeom prst="rect">
            <a:avLst/>
          </a:prstGeom>
        </p:spPr>
      </p:pic>
      <p:sp>
        <p:nvSpPr>
          <p:cNvPr id="9" name="AutoShape 9"/>
          <p:cNvSpPr/>
          <p:nvPr/>
        </p:nvSpPr>
        <p:spPr>
          <a:xfrm>
            <a:off x="1778000" y="2667000"/>
            <a:ext cx="2286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UPS 不间断电源</a:t>
            </a:r>
            <a:endParaRPr lang="en-US" sz="1100"/>
          </a:p>
        </p:txBody>
      </p:sp>
      <p:sp>
        <p:nvSpPr>
          <p:cNvPr id="10" name="AutoShape 10"/>
          <p:cNvSpPr/>
          <p:nvPr/>
        </p:nvSpPr>
        <p:spPr>
          <a:xfrm>
            <a:off x="1778000" y="2984500"/>
            <a:ext cx="2286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92000"/>
              </a:lnSpc>
              <a:defRPr/>
            </a:pP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电压/电流/功率/电池状态/部件状态 (支持主流品牌)</a:t>
            </a:r>
            <a:endParaRPr lang="en-US" sz="1100"/>
          </a:p>
        </p:txBody>
      </p:sp>
      <p:sp>
        <p:nvSpPr>
          <p:cNvPr id="11" name="AutoShape 11"/>
          <p:cNvSpPr/>
          <p:nvPr/>
        </p:nvSpPr>
        <p:spPr>
          <a:xfrm>
            <a:off x="1016000" y="3556000"/>
            <a:ext cx="3175000" cy="889000"/>
          </a:xfrm>
          <a:prstGeom prst="roundRect">
            <a:avLst>
              <a:gd name="adj" fmla="val 11428"/>
            </a:avLst>
          </a:prstGeom>
          <a:solidFill>
            <a:srgbClr val="F9FAFB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2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06500" y="3746500"/>
            <a:ext cx="406400" cy="406400"/>
          </a:xfrm>
          <a:prstGeom prst="rect">
            <a:avLst/>
          </a:prstGeom>
        </p:spPr>
      </p:pic>
      <p:sp>
        <p:nvSpPr>
          <p:cNvPr id="13" name="AutoShape 13"/>
          <p:cNvSpPr/>
          <p:nvPr/>
        </p:nvSpPr>
        <p:spPr>
          <a:xfrm>
            <a:off x="1778000" y="3683000"/>
            <a:ext cx="2286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精密空调监控</a:t>
            </a:r>
            <a:endParaRPr lang="en-US" sz="1100"/>
          </a:p>
        </p:txBody>
      </p:sp>
      <p:sp>
        <p:nvSpPr>
          <p:cNvPr id="14" name="AutoShape 14"/>
          <p:cNvSpPr/>
          <p:nvPr/>
        </p:nvSpPr>
        <p:spPr>
          <a:xfrm>
            <a:off x="1778000" y="4000500"/>
            <a:ext cx="2286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92000"/>
              </a:lnSpc>
              <a:defRPr/>
            </a:pP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温湿度/压缩机/风机状态/运行电流/累计运行时间</a:t>
            </a:r>
            <a:endParaRPr lang="en-US" sz="1100"/>
          </a:p>
        </p:txBody>
      </p:sp>
      <p:sp>
        <p:nvSpPr>
          <p:cNvPr id="15" name="AutoShape 15"/>
          <p:cNvSpPr/>
          <p:nvPr/>
        </p:nvSpPr>
        <p:spPr>
          <a:xfrm>
            <a:off x="1016000" y="4572000"/>
            <a:ext cx="3175000" cy="1143000"/>
          </a:xfrm>
          <a:prstGeom prst="roundRect">
            <a:avLst>
              <a:gd name="adj" fmla="val 8888"/>
            </a:avLst>
          </a:prstGeom>
          <a:solidFill>
            <a:srgbClr val="F9FAFB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6" name="Picture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206500" y="4826000"/>
            <a:ext cx="406400" cy="406400"/>
          </a:xfrm>
          <a:prstGeom prst="rect">
            <a:avLst/>
          </a:prstGeom>
        </p:spPr>
      </p:pic>
      <p:sp>
        <p:nvSpPr>
          <p:cNvPr id="17" name="AutoShape 17"/>
          <p:cNvSpPr/>
          <p:nvPr/>
        </p:nvSpPr>
        <p:spPr>
          <a:xfrm>
            <a:off x="1778000" y="4699000"/>
            <a:ext cx="2286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环境传感 &amp; 安防</a:t>
            </a:r>
            <a:endParaRPr lang="en-US" sz="1100"/>
          </a:p>
        </p:txBody>
      </p:sp>
      <p:sp>
        <p:nvSpPr>
          <p:cNvPr id="18" name="AutoShape 18"/>
          <p:cNvSpPr/>
          <p:nvPr/>
        </p:nvSpPr>
        <p:spPr>
          <a:xfrm>
            <a:off x="1778000" y="5016500"/>
            <a:ext cx="2286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92000"/>
              </a:lnSpc>
              <a:defRPr/>
            </a:pP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机柜/区域温湿度、漏水检测、配电柜参数、烟感门禁、摄像头可用性</a:t>
            </a:r>
            <a:endParaRPr lang="en-US" sz="1100"/>
          </a:p>
        </p:txBody>
      </p:sp>
      <p:sp>
        <p:nvSpPr>
          <p:cNvPr id="19" name="AutoShape 19"/>
          <p:cNvSpPr/>
          <p:nvPr/>
        </p:nvSpPr>
        <p:spPr>
          <a:xfrm>
            <a:off x="4699000" y="2032000"/>
            <a:ext cx="2794000" cy="3556000"/>
          </a:xfrm>
          <a:prstGeom prst="roundRect">
            <a:avLst>
              <a:gd name="adj" fmla="val 9090"/>
            </a:avLst>
          </a:prstGeom>
          <a:solidFill>
            <a:srgbClr val="4CAF50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54000" dist="76200" dir="5400000" algn="tl" rotWithShape="0">
              <a:srgbClr val="4CAF50">
                <a:alpha val="4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0" name="Picture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334000" y="2540000"/>
            <a:ext cx="1524000" cy="1270000"/>
          </a:xfrm>
          <a:prstGeom prst="rect">
            <a:avLst/>
          </a:prstGeom>
        </p:spPr>
      </p:pic>
      <p:sp>
        <p:nvSpPr>
          <p:cNvPr id="21" name="AutoShape 21"/>
          <p:cNvSpPr/>
          <p:nvPr/>
        </p:nvSpPr>
        <p:spPr>
          <a:xfrm>
            <a:off x="4953000" y="4064000"/>
            <a:ext cx="2286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rgbClr val="FFFFFF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监控易统一平台</a:t>
            </a:r>
            <a:endParaRPr lang="en-US" sz="1100"/>
          </a:p>
        </p:txBody>
      </p:sp>
      <p:sp>
        <p:nvSpPr>
          <p:cNvPr id="22" name="AutoShape 22"/>
          <p:cNvSpPr/>
          <p:nvPr/>
        </p:nvSpPr>
        <p:spPr>
          <a:xfrm>
            <a:off x="4953000" y="4699000"/>
            <a:ext cx="2286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00000"/>
              </a:lnSpc>
              <a:defRPr/>
            </a:pPr>
            <a:r>
              <a:rPr lang="en-US" sz="1300" b="0" i="0" u="none" strike="noStrike">
                <a:solidFill>
                  <a:srgbClr val="FFFFFF">
                    <a:alpha val="80000"/>
                  </a:srgbClr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打破数据孤岛</a:t>
            </a:r>
            <a:br>
              <a:rPr lang="en-US" sz="1300" b="0" i="0" u="none" strike="noStrike">
                <a:solidFill>
                  <a:srgbClr val="FFFFFF">
                    <a:alpha val="80000"/>
                  </a:srgbClr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300" b="0" i="0" u="none" strike="noStrike">
                <a:solidFill>
                  <a:srgbClr val="FFFFFF">
                    <a:alpha val="80000"/>
                  </a:srgbClr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实现全域统一采集</a:t>
            </a:r>
            <a:endParaRPr lang="en-US" sz="1100"/>
          </a:p>
        </p:txBody>
      </p:sp>
      <p:sp>
        <p:nvSpPr>
          <p:cNvPr id="23" name="AutoShape 23"/>
          <p:cNvSpPr/>
          <p:nvPr/>
        </p:nvSpPr>
        <p:spPr>
          <a:xfrm>
            <a:off x="7747000" y="1524000"/>
            <a:ext cx="3683000" cy="4572000"/>
          </a:xfrm>
          <a:prstGeom prst="roundRect">
            <a:avLst>
              <a:gd name="adj" fmla="val 5517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4" name="AutoShape 24"/>
          <p:cNvSpPr/>
          <p:nvPr/>
        </p:nvSpPr>
        <p:spPr>
          <a:xfrm>
            <a:off x="7747000" y="1524000"/>
            <a:ext cx="3683000" cy="76200"/>
          </a:xfrm>
          <a:prstGeom prst="roundRect">
            <a:avLst>
              <a:gd name="adj" fmla="val 0"/>
            </a:avLst>
          </a:prstGeom>
          <a:solidFill>
            <a:srgbClr val="4CAF5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5" name="Picture 2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01000" y="1905000"/>
            <a:ext cx="355600" cy="355600"/>
          </a:xfrm>
          <a:prstGeom prst="rect">
            <a:avLst/>
          </a:prstGeom>
        </p:spPr>
      </p:pic>
      <p:sp>
        <p:nvSpPr>
          <p:cNvPr id="26" name="AutoShape 26"/>
          <p:cNvSpPr/>
          <p:nvPr/>
        </p:nvSpPr>
        <p:spPr>
          <a:xfrm>
            <a:off x="8509000" y="1905000"/>
            <a:ext cx="2667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全面IT设备覆盖</a:t>
            </a:r>
            <a:endParaRPr lang="en-US" sz="1100"/>
          </a:p>
        </p:txBody>
      </p:sp>
      <p:sp>
        <p:nvSpPr>
          <p:cNvPr id="27" name="AutoShape 27"/>
          <p:cNvSpPr/>
          <p:nvPr/>
        </p:nvSpPr>
        <p:spPr>
          <a:xfrm>
            <a:off x="8001000" y="2540000"/>
            <a:ext cx="3175000" cy="1079500"/>
          </a:xfrm>
          <a:prstGeom prst="roundRect">
            <a:avLst>
              <a:gd name="adj" fmla="val 9411"/>
            </a:avLst>
          </a:prstGeom>
          <a:solidFill>
            <a:srgbClr val="F9FAFB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8" name="Picture 28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8191500" y="2794000"/>
            <a:ext cx="457200" cy="457200"/>
          </a:xfrm>
          <a:prstGeom prst="rect">
            <a:avLst/>
          </a:prstGeom>
        </p:spPr>
      </p:pic>
      <p:sp>
        <p:nvSpPr>
          <p:cNvPr id="29" name="AutoShape 29"/>
          <p:cNvSpPr/>
          <p:nvPr/>
        </p:nvSpPr>
        <p:spPr>
          <a:xfrm>
            <a:off x="8890000" y="2667000"/>
            <a:ext cx="2159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计算与网络设施</a:t>
            </a:r>
            <a:endParaRPr lang="en-US" sz="1100"/>
          </a:p>
        </p:txBody>
      </p:sp>
      <p:sp>
        <p:nvSpPr>
          <p:cNvPr id="30" name="AutoShape 30"/>
          <p:cNvSpPr/>
          <p:nvPr/>
        </p:nvSpPr>
        <p:spPr>
          <a:xfrm>
            <a:off x="8890000" y="3022600"/>
            <a:ext cx="2159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92000"/>
              </a:lnSpc>
              <a:defRPr/>
            </a:pP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物理/虚拟服务器、网络交换机/路由器、防火墙、负载均衡</a:t>
            </a:r>
            <a:endParaRPr lang="en-US" sz="1100"/>
          </a:p>
        </p:txBody>
      </p:sp>
      <p:sp>
        <p:nvSpPr>
          <p:cNvPr id="31" name="AutoShape 31"/>
          <p:cNvSpPr/>
          <p:nvPr/>
        </p:nvSpPr>
        <p:spPr>
          <a:xfrm>
            <a:off x="8001000" y="3746500"/>
            <a:ext cx="3175000" cy="1079500"/>
          </a:xfrm>
          <a:prstGeom prst="roundRect">
            <a:avLst>
              <a:gd name="adj" fmla="val 9411"/>
            </a:avLst>
          </a:prstGeom>
          <a:solidFill>
            <a:srgbClr val="F9FAFB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32" name="Picture 32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191500" y="4000500"/>
            <a:ext cx="457200" cy="457200"/>
          </a:xfrm>
          <a:prstGeom prst="rect">
            <a:avLst/>
          </a:prstGeom>
        </p:spPr>
      </p:pic>
      <p:sp>
        <p:nvSpPr>
          <p:cNvPr id="33" name="AutoShape 33"/>
          <p:cNvSpPr/>
          <p:nvPr/>
        </p:nvSpPr>
        <p:spPr>
          <a:xfrm>
            <a:off x="8890000" y="3873500"/>
            <a:ext cx="2159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数据与存储资源</a:t>
            </a:r>
            <a:endParaRPr lang="en-US" sz="1100"/>
          </a:p>
        </p:txBody>
      </p:sp>
      <p:sp>
        <p:nvSpPr>
          <p:cNvPr id="34" name="AutoShape 34"/>
          <p:cNvSpPr/>
          <p:nvPr/>
        </p:nvSpPr>
        <p:spPr>
          <a:xfrm>
            <a:off x="8890000" y="4229100"/>
            <a:ext cx="2159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92000"/>
              </a:lnSpc>
              <a:defRPr/>
            </a:pP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企业级存储设备、数据库服务、中间件服务、存储虚拟化</a:t>
            </a:r>
            <a:endParaRPr lang="en-US" sz="1100"/>
          </a:p>
        </p:txBody>
      </p:sp>
      <p:sp>
        <p:nvSpPr>
          <p:cNvPr id="35" name="AutoShape 35"/>
          <p:cNvSpPr/>
          <p:nvPr/>
        </p:nvSpPr>
        <p:spPr>
          <a:xfrm>
            <a:off x="8001000" y="4953000"/>
            <a:ext cx="3175000" cy="889000"/>
          </a:xfrm>
          <a:prstGeom prst="roundRect">
            <a:avLst>
              <a:gd name="adj" fmla="val 11428"/>
            </a:avLst>
          </a:prstGeom>
          <a:solidFill>
            <a:srgbClr val="F9FAFB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36" name="Picture 36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8191500" y="5143500"/>
            <a:ext cx="457200" cy="457200"/>
          </a:xfrm>
          <a:prstGeom prst="rect">
            <a:avLst/>
          </a:prstGeom>
        </p:spPr>
      </p:pic>
      <p:sp>
        <p:nvSpPr>
          <p:cNvPr id="37" name="AutoShape 37"/>
          <p:cNvSpPr/>
          <p:nvPr/>
        </p:nvSpPr>
        <p:spPr>
          <a:xfrm>
            <a:off x="8890000" y="5080000"/>
            <a:ext cx="2159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云与虚拟化平台</a:t>
            </a:r>
            <a:endParaRPr lang="en-US" sz="1100"/>
          </a:p>
        </p:txBody>
      </p:sp>
      <p:sp>
        <p:nvSpPr>
          <p:cNvPr id="38" name="AutoShape 38"/>
          <p:cNvSpPr/>
          <p:nvPr/>
        </p:nvSpPr>
        <p:spPr>
          <a:xfrm>
            <a:off x="8890000" y="5397500"/>
            <a:ext cx="2159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VMware/KVM、私有云/公有云资源</a:t>
            </a:r>
            <a:endParaRPr lang="en-US" sz="11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凌晨三点的“烤”验：一个真实的故事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651000"/>
            <a:ext cx="3302000" cy="4318000"/>
          </a:xfrm>
          <a:prstGeom prst="roundRect">
            <a:avLst>
              <a:gd name="adj" fmla="val 4615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762000" y="1651000"/>
            <a:ext cx="3302000" cy="76200"/>
          </a:xfrm>
          <a:prstGeom prst="roundRect">
            <a:avLst>
              <a:gd name="adj" fmla="val 0"/>
            </a:avLst>
          </a:prstGeom>
          <a:solidFill>
            <a:srgbClr val="E53935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66800" y="2032000"/>
            <a:ext cx="609600" cy="609600"/>
          </a:xfrm>
          <a:prstGeom prst="rect">
            <a:avLst/>
          </a:prstGeom>
        </p:spPr>
      </p:pic>
      <p:sp>
        <p:nvSpPr>
          <p:cNvPr id="6" name="AutoShape 6"/>
          <p:cNvSpPr/>
          <p:nvPr/>
        </p:nvSpPr>
        <p:spPr>
          <a:xfrm>
            <a:off x="1905000" y="2159000"/>
            <a:ext cx="1905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突发故障</a:t>
            </a:r>
            <a:endParaRPr lang="en-US" sz="1100"/>
          </a:p>
        </p:txBody>
      </p:sp>
      <p:cxnSp>
        <p:nvCxnSpPr>
          <p:cNvPr id="7" name="Connector 7"/>
          <p:cNvCxnSpPr/>
          <p:nvPr/>
        </p:nvCxnSpPr>
        <p:spPr>
          <a:xfrm rot="-16215">
            <a:off x="1066815" y="2914650"/>
            <a:ext cx="26924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EEEEE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" name="AutoShape 8"/>
          <p:cNvSpPr/>
          <p:nvPr/>
        </p:nvSpPr>
        <p:spPr>
          <a:xfrm>
            <a:off x="1066800" y="3175000"/>
            <a:ext cx="26924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🕒 关键时间</a:t>
            </a:r>
            <a:endParaRPr lang="en-US" sz="1100"/>
          </a:p>
          <a:p>
            <a:pPr indent="0" algn="l">
              <a:lnSpc>
                <a:spcPct val="125000"/>
              </a:lnSpc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去年七月 · 凌晨 03:00</a:t>
            </a:r>
          </a:p>
        </p:txBody>
      </p:sp>
      <p:sp>
        <p:nvSpPr>
          <p:cNvPr id="9" name="AutoShape 9"/>
          <p:cNvSpPr/>
          <p:nvPr/>
        </p:nvSpPr>
        <p:spPr>
          <a:xfrm>
            <a:off x="1066800" y="4064000"/>
            <a:ext cx="26924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📍 事故地点</a:t>
            </a:r>
            <a:endParaRPr lang="en-US" sz="1100"/>
          </a:p>
          <a:p>
            <a:pPr indent="0" algn="l">
              <a:lnSpc>
                <a:spcPct val="125000"/>
              </a:lnSpc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某省电力公司核心数据中心</a:t>
            </a:r>
          </a:p>
        </p:txBody>
      </p:sp>
      <p:sp>
        <p:nvSpPr>
          <p:cNvPr id="10" name="AutoShape 10"/>
          <p:cNvSpPr/>
          <p:nvPr/>
        </p:nvSpPr>
        <p:spPr>
          <a:xfrm>
            <a:off x="1066800" y="4953000"/>
            <a:ext cx="26924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🔥 事故起因</a:t>
            </a:r>
            <a:endParaRPr lang="en-US" sz="1100"/>
          </a:p>
          <a:p>
            <a:pPr indent="0" algn="l">
              <a:lnSpc>
                <a:spcPct val="125000"/>
              </a:lnSpc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精密空调压缩机突发停机，制冷系统瘫痪。</a:t>
            </a:r>
          </a:p>
        </p:txBody>
      </p:sp>
      <p:sp>
        <p:nvSpPr>
          <p:cNvPr id="11" name="AutoShape 11"/>
          <p:cNvSpPr/>
          <p:nvPr/>
        </p:nvSpPr>
        <p:spPr>
          <a:xfrm>
            <a:off x="4445000" y="1651000"/>
            <a:ext cx="3302000" cy="4318000"/>
          </a:xfrm>
          <a:prstGeom prst="roundRect">
            <a:avLst>
              <a:gd name="adj" fmla="val 4615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2" name="AutoShape 12"/>
          <p:cNvSpPr/>
          <p:nvPr/>
        </p:nvSpPr>
        <p:spPr>
          <a:xfrm>
            <a:off x="4445000" y="1651000"/>
            <a:ext cx="3302000" cy="76200"/>
          </a:xfrm>
          <a:prstGeom prst="roundRect">
            <a:avLst>
              <a:gd name="adj" fmla="val 0"/>
            </a:avLst>
          </a:prstGeom>
          <a:solidFill>
            <a:srgbClr val="E53935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3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749800" y="2032000"/>
            <a:ext cx="609600" cy="609600"/>
          </a:xfrm>
          <a:prstGeom prst="rect">
            <a:avLst/>
          </a:prstGeom>
        </p:spPr>
      </p:pic>
      <p:sp>
        <p:nvSpPr>
          <p:cNvPr id="14" name="AutoShape 14"/>
          <p:cNvSpPr/>
          <p:nvPr/>
        </p:nvSpPr>
        <p:spPr>
          <a:xfrm>
            <a:off x="5588000" y="2159000"/>
            <a:ext cx="1905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极速恶化</a:t>
            </a:r>
            <a:endParaRPr lang="en-US" sz="1100"/>
          </a:p>
        </p:txBody>
      </p:sp>
      <p:cxnSp>
        <p:nvCxnSpPr>
          <p:cNvPr id="15" name="Connector 15"/>
          <p:cNvCxnSpPr/>
          <p:nvPr/>
        </p:nvCxnSpPr>
        <p:spPr>
          <a:xfrm rot="-16215">
            <a:off x="4749815" y="2914650"/>
            <a:ext cx="26924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EEEEE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" name="AutoShape 16"/>
          <p:cNvSpPr/>
          <p:nvPr/>
        </p:nvSpPr>
        <p:spPr>
          <a:xfrm>
            <a:off x="4749800" y="3175000"/>
            <a:ext cx="26924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4200" b="1" i="0" u="none" strike="noStrike">
                <a:solidFill>
                  <a:srgbClr val="E5393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15</a:t>
            </a:r>
            <a:r>
              <a:rPr lang="en-US" sz="2000" b="1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MIN</a:t>
            </a:r>
            <a:endParaRPr lang="en-US" sz="1100"/>
          </a:p>
        </p:txBody>
      </p:sp>
      <p:sp>
        <p:nvSpPr>
          <p:cNvPr id="17" name="AutoShape 17"/>
          <p:cNvSpPr/>
          <p:nvPr/>
        </p:nvSpPr>
        <p:spPr>
          <a:xfrm>
            <a:off x="4749800" y="4064000"/>
            <a:ext cx="26924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3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机房温度 22℃ ➔ 35℃</a:t>
            </a:r>
            <a:endParaRPr lang="en-US" sz="1100"/>
          </a:p>
          <a:p>
            <a:pPr indent="0" algn="ctr">
              <a:lnSpc>
                <a:spcPct val="125000"/>
              </a:lnSpc>
            </a:pPr>
            <a:r>
              <a:rPr lang="en-US" sz="1200" b="0" i="0" u="none" strike="noStrike">
                <a:solidFill>
                  <a:srgbClr val="999999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热失控导致环境急剧恶化</a:t>
            </a:r>
          </a:p>
        </p:txBody>
      </p:sp>
      <p:sp>
        <p:nvSpPr>
          <p:cNvPr id="18" name="AutoShape 18"/>
          <p:cNvSpPr/>
          <p:nvPr/>
        </p:nvSpPr>
        <p:spPr>
          <a:xfrm>
            <a:off x="4749800" y="4953000"/>
            <a:ext cx="26924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• 服务器高温告警频发</a:t>
            </a:r>
            <a:endParaRPr lang="en-US" sz="1100"/>
          </a:p>
          <a:p>
            <a:pPr indent="0" algn="l">
              <a:lnSpc>
                <a:spcPct val="125000"/>
              </a:lnSpc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• 核心业务响应延迟倍增</a:t>
            </a:r>
          </a:p>
        </p:txBody>
      </p:sp>
      <p:sp>
        <p:nvSpPr>
          <p:cNvPr id="19" name="AutoShape 19"/>
          <p:cNvSpPr/>
          <p:nvPr/>
        </p:nvSpPr>
        <p:spPr>
          <a:xfrm>
            <a:off x="8128000" y="1651000"/>
            <a:ext cx="3302000" cy="4318000"/>
          </a:xfrm>
          <a:prstGeom prst="roundRect">
            <a:avLst>
              <a:gd name="adj" fmla="val 4615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0" name="AutoShape 20"/>
          <p:cNvSpPr/>
          <p:nvPr/>
        </p:nvSpPr>
        <p:spPr>
          <a:xfrm>
            <a:off x="8128000" y="1651000"/>
            <a:ext cx="3302000" cy="76200"/>
          </a:xfrm>
          <a:prstGeom prst="roundRect">
            <a:avLst>
              <a:gd name="adj" fmla="val 0"/>
            </a:avLst>
          </a:prstGeom>
          <a:solidFill>
            <a:srgbClr val="E53935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1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432800" y="2032000"/>
            <a:ext cx="609600" cy="609600"/>
          </a:xfrm>
          <a:prstGeom prst="rect">
            <a:avLst/>
          </a:prstGeom>
        </p:spPr>
      </p:pic>
      <p:sp>
        <p:nvSpPr>
          <p:cNvPr id="22" name="AutoShape 22"/>
          <p:cNvSpPr/>
          <p:nvPr/>
        </p:nvSpPr>
        <p:spPr>
          <a:xfrm>
            <a:off x="9271000" y="2159000"/>
            <a:ext cx="1905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业务停摆</a:t>
            </a:r>
            <a:endParaRPr lang="en-US" sz="1100"/>
          </a:p>
        </p:txBody>
      </p:sp>
      <p:cxnSp>
        <p:nvCxnSpPr>
          <p:cNvPr id="23" name="Connector 23"/>
          <p:cNvCxnSpPr/>
          <p:nvPr/>
        </p:nvCxnSpPr>
        <p:spPr>
          <a:xfrm rot="-16215">
            <a:off x="8432815" y="2914650"/>
            <a:ext cx="26924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EEEEE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4" name="AutoShape 24"/>
          <p:cNvSpPr/>
          <p:nvPr/>
        </p:nvSpPr>
        <p:spPr>
          <a:xfrm>
            <a:off x="8432800" y="3175000"/>
            <a:ext cx="26924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4200" b="1" i="0" u="none" strike="noStrike">
                <a:solidFill>
                  <a:srgbClr val="E5393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2</a:t>
            </a:r>
            <a:r>
              <a:rPr lang="en-US" sz="2000" b="1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HRS</a:t>
            </a:r>
            <a:endParaRPr lang="en-US" sz="1100"/>
          </a:p>
        </p:txBody>
      </p:sp>
      <p:sp>
        <p:nvSpPr>
          <p:cNvPr id="25" name="AutoShape 25"/>
          <p:cNvSpPr/>
          <p:nvPr/>
        </p:nvSpPr>
        <p:spPr>
          <a:xfrm>
            <a:off x="8432800" y="4064000"/>
            <a:ext cx="26924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3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核心业务完全中断</a:t>
            </a:r>
            <a:endParaRPr lang="en-US" sz="1100"/>
          </a:p>
          <a:p>
            <a:pPr indent="0" algn="ctr">
              <a:lnSpc>
                <a:spcPct val="125000"/>
              </a:lnSpc>
            </a:pPr>
            <a:r>
              <a:rPr lang="en-US" sz="1200" b="0" i="0" u="none" strike="noStrike">
                <a:solidFill>
                  <a:srgbClr val="999999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造成重大生产与经济损失</a:t>
            </a:r>
          </a:p>
        </p:txBody>
      </p:sp>
      <p:sp>
        <p:nvSpPr>
          <p:cNvPr id="26" name="AutoShape 26"/>
          <p:cNvSpPr/>
          <p:nvPr/>
        </p:nvSpPr>
        <p:spPr>
          <a:xfrm>
            <a:off x="8432800" y="4953000"/>
            <a:ext cx="26924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• 核心服务器过热自动关机</a:t>
            </a:r>
            <a:endParaRPr lang="en-US" sz="1100"/>
          </a:p>
          <a:p>
            <a:pPr indent="0" algn="l">
              <a:lnSpc>
                <a:spcPct val="125000"/>
              </a:lnSpc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• 运维人员远程无力回天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核心能力：建立物理-虚拟关联关系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333500"/>
            <a:ext cx="10668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300" b="0" i="0" u="none" strike="noStrike">
                <a:solidFill>
                  <a:srgbClr val="75757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这是实现智能运维的基础，用户可通过可视化方式自定义设备间的物理部署与逻辑依赖关系，构建完整的资产拓扑网。</a:t>
            </a:r>
            <a:endParaRPr lang="en-US" sz="1100"/>
          </a:p>
        </p:txBody>
      </p:sp>
      <p:sp>
        <p:nvSpPr>
          <p:cNvPr id="4" name="AutoShape 4"/>
          <p:cNvSpPr/>
          <p:nvPr/>
        </p:nvSpPr>
        <p:spPr>
          <a:xfrm>
            <a:off x="762000" y="1905000"/>
            <a:ext cx="3302000" cy="2286000"/>
          </a:xfrm>
          <a:prstGeom prst="roundRect">
            <a:avLst>
              <a:gd name="adj" fmla="val 6666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524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5" name="AutoShape 5"/>
          <p:cNvSpPr/>
          <p:nvPr/>
        </p:nvSpPr>
        <p:spPr>
          <a:xfrm>
            <a:off x="762000" y="1905000"/>
            <a:ext cx="3302000" cy="50800"/>
          </a:xfrm>
          <a:prstGeom prst="roundRect">
            <a:avLst>
              <a:gd name="adj" fmla="val 0"/>
            </a:avLst>
          </a:prstGeom>
          <a:solidFill>
            <a:srgbClr val="4CAF5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6" name="AutoShape 6"/>
          <p:cNvSpPr/>
          <p:nvPr/>
        </p:nvSpPr>
        <p:spPr>
          <a:xfrm>
            <a:off x="1016000" y="2222500"/>
            <a:ext cx="609600" cy="609600"/>
          </a:xfrm>
          <a:prstGeom prst="ellipse">
            <a:avLst/>
          </a:prstGeom>
          <a:solidFill>
            <a:srgbClr val="E8F5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68400" y="2374900"/>
            <a:ext cx="304800" cy="304800"/>
          </a:xfrm>
          <a:prstGeom prst="rect">
            <a:avLst/>
          </a:prstGeom>
        </p:spPr>
      </p:pic>
      <p:sp>
        <p:nvSpPr>
          <p:cNvPr id="8" name="AutoShape 8"/>
          <p:cNvSpPr/>
          <p:nvPr/>
        </p:nvSpPr>
        <p:spPr>
          <a:xfrm>
            <a:off x="1778000" y="2286000"/>
            <a:ext cx="2032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机柜-设备映射</a:t>
            </a:r>
            <a:endParaRPr lang="en-US" sz="1100"/>
          </a:p>
        </p:txBody>
      </p:sp>
      <p:sp>
        <p:nvSpPr>
          <p:cNvPr id="9" name="AutoShape 9"/>
          <p:cNvSpPr/>
          <p:nvPr/>
        </p:nvSpPr>
        <p:spPr>
          <a:xfrm>
            <a:off x="1016000" y="3048000"/>
            <a:ext cx="2794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17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支持将服务器、交换机等IT设备拖拽绑定到具体的机柜U位，建立精准的物理位置对应关系。</a:t>
            </a:r>
            <a:endParaRPr lang="en-US" sz="1100"/>
          </a:p>
        </p:txBody>
      </p:sp>
      <p:sp>
        <p:nvSpPr>
          <p:cNvPr id="10" name="AutoShape 10"/>
          <p:cNvSpPr/>
          <p:nvPr/>
        </p:nvSpPr>
        <p:spPr>
          <a:xfrm>
            <a:off x="4445000" y="1905000"/>
            <a:ext cx="3302000" cy="2286000"/>
          </a:xfrm>
          <a:prstGeom prst="roundRect">
            <a:avLst>
              <a:gd name="adj" fmla="val 6666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524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1" name="AutoShape 11"/>
          <p:cNvSpPr/>
          <p:nvPr/>
        </p:nvSpPr>
        <p:spPr>
          <a:xfrm>
            <a:off x="4445000" y="1905000"/>
            <a:ext cx="3302000" cy="50800"/>
          </a:xfrm>
          <a:prstGeom prst="roundRect">
            <a:avLst>
              <a:gd name="adj" fmla="val 0"/>
            </a:avLst>
          </a:prstGeom>
          <a:solidFill>
            <a:srgbClr val="4CAF5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2" name="AutoShape 12"/>
          <p:cNvSpPr/>
          <p:nvPr/>
        </p:nvSpPr>
        <p:spPr>
          <a:xfrm>
            <a:off x="4699000" y="2222500"/>
            <a:ext cx="609600" cy="609600"/>
          </a:xfrm>
          <a:prstGeom prst="ellipse">
            <a:avLst/>
          </a:prstGeom>
          <a:solidFill>
            <a:srgbClr val="E8F5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3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851400" y="2374900"/>
            <a:ext cx="304800" cy="304800"/>
          </a:xfrm>
          <a:prstGeom prst="rect">
            <a:avLst/>
          </a:prstGeom>
        </p:spPr>
      </p:pic>
      <p:sp>
        <p:nvSpPr>
          <p:cNvPr id="14" name="AutoShape 14"/>
          <p:cNvSpPr/>
          <p:nvPr/>
        </p:nvSpPr>
        <p:spPr>
          <a:xfrm>
            <a:off x="5461000" y="2286000"/>
            <a:ext cx="2032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空调-区域关联</a:t>
            </a:r>
            <a:endParaRPr lang="en-US" sz="1100"/>
          </a:p>
        </p:txBody>
      </p:sp>
      <p:sp>
        <p:nvSpPr>
          <p:cNvPr id="15" name="AutoShape 15"/>
          <p:cNvSpPr/>
          <p:nvPr/>
        </p:nvSpPr>
        <p:spPr>
          <a:xfrm>
            <a:off x="4699000" y="3048000"/>
            <a:ext cx="2794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17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定义精密空调的送风覆盖范围与机房区域的从属关系，实现环境与制冷设备的联动管理。</a:t>
            </a:r>
            <a:endParaRPr lang="en-US" sz="1100"/>
          </a:p>
        </p:txBody>
      </p:sp>
      <p:sp>
        <p:nvSpPr>
          <p:cNvPr id="16" name="AutoShape 16"/>
          <p:cNvSpPr/>
          <p:nvPr/>
        </p:nvSpPr>
        <p:spPr>
          <a:xfrm>
            <a:off x="8128000" y="1905000"/>
            <a:ext cx="3302000" cy="2286000"/>
          </a:xfrm>
          <a:prstGeom prst="roundRect">
            <a:avLst>
              <a:gd name="adj" fmla="val 6666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524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7" name="AutoShape 17"/>
          <p:cNvSpPr/>
          <p:nvPr/>
        </p:nvSpPr>
        <p:spPr>
          <a:xfrm>
            <a:off x="8128000" y="1905000"/>
            <a:ext cx="3302000" cy="50800"/>
          </a:xfrm>
          <a:prstGeom prst="roundRect">
            <a:avLst>
              <a:gd name="adj" fmla="val 0"/>
            </a:avLst>
          </a:prstGeom>
          <a:solidFill>
            <a:srgbClr val="4CAF5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8" name="AutoShape 18"/>
          <p:cNvSpPr/>
          <p:nvPr/>
        </p:nvSpPr>
        <p:spPr>
          <a:xfrm>
            <a:off x="8382000" y="2222500"/>
            <a:ext cx="609600" cy="609600"/>
          </a:xfrm>
          <a:prstGeom prst="ellipse">
            <a:avLst/>
          </a:prstGeom>
          <a:solidFill>
            <a:srgbClr val="E8F5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9" name="Picture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534400" y="2374900"/>
            <a:ext cx="304800" cy="304800"/>
          </a:xfrm>
          <a:prstGeom prst="rect">
            <a:avLst/>
          </a:prstGeom>
        </p:spPr>
      </p:pic>
      <p:sp>
        <p:nvSpPr>
          <p:cNvPr id="20" name="AutoShape 20"/>
          <p:cNvSpPr/>
          <p:nvPr/>
        </p:nvSpPr>
        <p:spPr>
          <a:xfrm>
            <a:off x="9144000" y="2286000"/>
            <a:ext cx="2032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配电柜-机柜关联</a:t>
            </a:r>
            <a:endParaRPr lang="en-US" sz="1100"/>
          </a:p>
        </p:txBody>
      </p:sp>
      <p:sp>
        <p:nvSpPr>
          <p:cNvPr id="21" name="AutoShape 21"/>
          <p:cNvSpPr/>
          <p:nvPr/>
        </p:nvSpPr>
        <p:spPr>
          <a:xfrm>
            <a:off x="8382000" y="3048000"/>
            <a:ext cx="2794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17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梳理UPS及配电柜的供电链路，明确每个机柜的电源输入来源，构建完整的供电子网拓扑。</a:t>
            </a:r>
            <a:endParaRPr lang="en-US" sz="1100"/>
          </a:p>
        </p:txBody>
      </p:sp>
      <p:sp>
        <p:nvSpPr>
          <p:cNvPr id="22" name="AutoShape 22"/>
          <p:cNvSpPr/>
          <p:nvPr/>
        </p:nvSpPr>
        <p:spPr>
          <a:xfrm>
            <a:off x="762000" y="4572000"/>
            <a:ext cx="10668000" cy="1651000"/>
          </a:xfrm>
          <a:prstGeom prst="roundRect">
            <a:avLst>
              <a:gd name="adj" fmla="val 923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524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3" name="AutoShape 23"/>
          <p:cNvSpPr/>
          <p:nvPr/>
        </p:nvSpPr>
        <p:spPr>
          <a:xfrm>
            <a:off x="1016000" y="4826000"/>
            <a:ext cx="4953000" cy="1143000"/>
          </a:xfrm>
          <a:prstGeom prst="roundRect">
            <a:avLst>
              <a:gd name="adj" fmla="val 8888"/>
            </a:avLst>
          </a:prstGeom>
          <a:solidFill>
            <a:srgbClr val="F9FAFB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4" name="AutoShape 24"/>
          <p:cNvSpPr/>
          <p:nvPr/>
        </p:nvSpPr>
        <p:spPr>
          <a:xfrm>
            <a:off x="1206500" y="5080000"/>
            <a:ext cx="635000" cy="635000"/>
          </a:xfrm>
          <a:prstGeom prst="ellipse">
            <a:avLst/>
          </a:prstGeom>
          <a:solidFill>
            <a:srgbClr val="E8F5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5" name="Picture 2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371600" y="5245100"/>
            <a:ext cx="304800" cy="304800"/>
          </a:xfrm>
          <a:prstGeom prst="rect">
            <a:avLst/>
          </a:prstGeom>
        </p:spPr>
      </p:pic>
      <p:sp>
        <p:nvSpPr>
          <p:cNvPr id="26" name="AutoShape 26"/>
          <p:cNvSpPr/>
          <p:nvPr/>
        </p:nvSpPr>
        <p:spPr>
          <a:xfrm>
            <a:off x="2032000" y="5016500"/>
            <a:ext cx="3683000" cy="317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5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故障场景自动关联分析</a:t>
            </a:r>
            <a:endParaRPr lang="en-US" sz="1100"/>
          </a:p>
        </p:txBody>
      </p:sp>
      <p:sp>
        <p:nvSpPr>
          <p:cNvPr id="27" name="AutoShape 27"/>
          <p:cNvSpPr/>
          <p:nvPr/>
        </p:nvSpPr>
        <p:spPr>
          <a:xfrm>
            <a:off x="2032000" y="5397500"/>
            <a:ext cx="3683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100" b="0" i="0" u="none" strike="noStrike">
                <a:solidFill>
                  <a:srgbClr val="75757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当机柜温度异常时，系统自动联动关联的服务器资产与对应制冷空调，辅助运维人员快速定位环境问题根因。</a:t>
            </a:r>
            <a:endParaRPr lang="en-US" sz="1100"/>
          </a:p>
        </p:txBody>
      </p:sp>
      <p:sp>
        <p:nvSpPr>
          <p:cNvPr id="28" name="AutoShape 28"/>
          <p:cNvSpPr/>
          <p:nvPr/>
        </p:nvSpPr>
        <p:spPr>
          <a:xfrm>
            <a:off x="6223000" y="4826000"/>
            <a:ext cx="4953000" cy="1143000"/>
          </a:xfrm>
          <a:prstGeom prst="roundRect">
            <a:avLst>
              <a:gd name="adj" fmla="val 8888"/>
            </a:avLst>
          </a:prstGeom>
          <a:solidFill>
            <a:srgbClr val="F9FAFB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9" name="AutoShape 29"/>
          <p:cNvSpPr/>
          <p:nvPr/>
        </p:nvSpPr>
        <p:spPr>
          <a:xfrm>
            <a:off x="6413500" y="5080000"/>
            <a:ext cx="635000" cy="635000"/>
          </a:xfrm>
          <a:prstGeom prst="ellipse">
            <a:avLst/>
          </a:prstGeom>
          <a:solidFill>
            <a:srgbClr val="E8F5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30" name="Picture 3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578600" y="5245100"/>
            <a:ext cx="304800" cy="304800"/>
          </a:xfrm>
          <a:prstGeom prst="rect">
            <a:avLst/>
          </a:prstGeom>
        </p:spPr>
      </p:pic>
      <p:sp>
        <p:nvSpPr>
          <p:cNvPr id="31" name="AutoShape 31"/>
          <p:cNvSpPr/>
          <p:nvPr/>
        </p:nvSpPr>
        <p:spPr>
          <a:xfrm>
            <a:off x="7239000" y="5016500"/>
            <a:ext cx="3683000" cy="317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5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业务风险全局影响评估</a:t>
            </a:r>
            <a:endParaRPr lang="en-US" sz="1100"/>
          </a:p>
        </p:txBody>
      </p:sp>
      <p:sp>
        <p:nvSpPr>
          <p:cNvPr id="32" name="AutoShape 32"/>
          <p:cNvSpPr/>
          <p:nvPr/>
        </p:nvSpPr>
        <p:spPr>
          <a:xfrm>
            <a:off x="7239000" y="5397500"/>
            <a:ext cx="3683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100" b="0" i="0" u="none" strike="noStrike">
                <a:solidFill>
                  <a:srgbClr val="75757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当检测到配电柜负载过高或告警时，自动推演跳闸将影响的所有下游机柜及运行业务，提前制定应急预案。</a:t>
            </a:r>
            <a:endParaRPr lang="en-US" sz="11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融合二：统一告警，故障影响一目了然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270000"/>
            <a:ext cx="10668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智能告警引擎自动关联、压缩海量告警，精准定位故障根因，让运维不再“盲人摸象”。</a:t>
            </a:r>
            <a:endParaRPr lang="en-US" sz="1100"/>
          </a:p>
        </p:txBody>
      </p:sp>
      <p:sp>
        <p:nvSpPr>
          <p:cNvPr id="4" name="AutoShape 4"/>
          <p:cNvSpPr/>
          <p:nvPr/>
        </p:nvSpPr>
        <p:spPr>
          <a:xfrm>
            <a:off x="762000" y="1905000"/>
            <a:ext cx="4064000" cy="3937000"/>
          </a:xfrm>
          <a:prstGeom prst="roundRect">
            <a:avLst>
              <a:gd name="adj" fmla="val 5161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54000" dist="635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5" name="AutoShape 5"/>
          <p:cNvSpPr/>
          <p:nvPr/>
        </p:nvSpPr>
        <p:spPr>
          <a:xfrm>
            <a:off x="1016000" y="2286000"/>
            <a:ext cx="3556000" cy="889000"/>
          </a:xfrm>
          <a:prstGeom prst="roundRect">
            <a:avLst>
              <a:gd name="adj" fmla="val 14285"/>
            </a:avLst>
          </a:prstGeom>
          <a:solidFill>
            <a:srgbClr val="E0E0E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海量原始告警 (告警风暴)</a:t>
            </a:r>
            <a:endParaRPr lang="en-US" sz="1100"/>
          </a:p>
          <a:p>
            <a:pPr indent="0" algn="ctr">
              <a:lnSpc>
                <a:spcPct val="125000"/>
              </a:lnSpc>
            </a:pPr>
            <a:r>
              <a:rPr lang="en-US" sz="1100" b="0" i="0" u="none" strike="noStrike">
                <a:solidFill>
                  <a:srgbClr val="75757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成百上千条无序告警并发</a:t>
            </a:r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76500" y="3302000"/>
            <a:ext cx="381000" cy="381000"/>
          </a:xfrm>
          <a:prstGeom prst="rect">
            <a:avLst/>
          </a:prstGeom>
        </p:spPr>
      </p:pic>
      <p:sp>
        <p:nvSpPr>
          <p:cNvPr id="7" name="AutoShape 7"/>
          <p:cNvSpPr/>
          <p:nvPr/>
        </p:nvSpPr>
        <p:spPr>
          <a:xfrm>
            <a:off x="1270000" y="3810000"/>
            <a:ext cx="3048000" cy="889000"/>
          </a:xfrm>
          <a:prstGeom prst="roundRect">
            <a:avLst>
              <a:gd name="adj" fmla="val 14285"/>
            </a:avLst>
          </a:prstGeom>
          <a:solidFill>
            <a:srgbClr val="A5D6A7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rgbClr val="388E3C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多维智能关联 &amp; 降噪</a:t>
            </a:r>
            <a:endParaRPr lang="en-US" sz="1100"/>
          </a:p>
          <a:p>
            <a:pPr indent="0" algn="ctr">
              <a:lnSpc>
                <a:spcPct val="125000"/>
              </a:lnSpc>
            </a:pPr>
            <a:r>
              <a:rPr lang="en-US" sz="1100" b="0" i="0" u="none" strike="noStrike">
                <a:solidFill>
                  <a:srgbClr val="2E7D32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时空关联 / 因果推演 / 告警合并</a:t>
            </a:r>
          </a:p>
        </p:txBody>
      </p:sp>
      <p:pic>
        <p:nvPicPr>
          <p:cNvPr id="8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76500" y="4826000"/>
            <a:ext cx="381000" cy="381000"/>
          </a:xfrm>
          <a:prstGeom prst="rect">
            <a:avLst/>
          </a:prstGeom>
        </p:spPr>
      </p:pic>
      <p:sp>
        <p:nvSpPr>
          <p:cNvPr id="9" name="AutoShape 9"/>
          <p:cNvSpPr/>
          <p:nvPr/>
        </p:nvSpPr>
        <p:spPr>
          <a:xfrm>
            <a:off x="1524000" y="5334000"/>
            <a:ext cx="2540000" cy="635000"/>
          </a:xfrm>
          <a:prstGeom prst="roundRect">
            <a:avLst>
              <a:gd name="adj" fmla="val 20000"/>
            </a:avLst>
          </a:prstGeom>
          <a:solidFill>
            <a:srgbClr val="4CAF5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FFFFFF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1条核心根因告警</a:t>
            </a:r>
            <a:endParaRPr lang="en-US" sz="1100"/>
          </a:p>
        </p:txBody>
      </p:sp>
      <p:sp>
        <p:nvSpPr>
          <p:cNvPr id="10" name="AutoShape 10"/>
          <p:cNvSpPr/>
          <p:nvPr/>
        </p:nvSpPr>
        <p:spPr>
          <a:xfrm>
            <a:off x="5080000" y="1905000"/>
            <a:ext cx="6096000" cy="1143000"/>
          </a:xfrm>
          <a:prstGeom prst="roundRect">
            <a:avLst>
              <a:gd name="adj" fmla="val 13333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50800" dir="5400000" algn="tl" rotWithShape="0">
              <a:srgbClr val="000000">
                <a:alpha val="5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334000" y="2159000"/>
            <a:ext cx="609600" cy="609600"/>
          </a:xfrm>
          <a:prstGeom prst="rect">
            <a:avLst/>
          </a:prstGeom>
        </p:spPr>
      </p:pic>
      <p:sp>
        <p:nvSpPr>
          <p:cNvPr id="12" name="AutoShape 12"/>
          <p:cNvSpPr/>
          <p:nvPr/>
        </p:nvSpPr>
        <p:spPr>
          <a:xfrm>
            <a:off x="6223000" y="2095500"/>
            <a:ext cx="4699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时间关联：基于时序窗口的智能聚合</a:t>
            </a:r>
            <a:endParaRPr lang="en-US" sz="1100"/>
          </a:p>
        </p:txBody>
      </p:sp>
      <p:sp>
        <p:nvSpPr>
          <p:cNvPr id="13" name="AutoShape 13"/>
          <p:cNvSpPr/>
          <p:nvPr/>
        </p:nvSpPr>
        <p:spPr>
          <a:xfrm>
            <a:off x="6223000" y="2540000"/>
            <a:ext cx="4699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设定动态时间窗口，自动识别并合并同一时间窗口内爆发的相关性告警，剔除重复噪声。</a:t>
            </a:r>
            <a:endParaRPr lang="en-US" sz="1100"/>
          </a:p>
        </p:txBody>
      </p:sp>
      <p:sp>
        <p:nvSpPr>
          <p:cNvPr id="14" name="AutoShape 14"/>
          <p:cNvSpPr/>
          <p:nvPr/>
        </p:nvSpPr>
        <p:spPr>
          <a:xfrm>
            <a:off x="5080000" y="3302000"/>
            <a:ext cx="6096000" cy="1143000"/>
          </a:xfrm>
          <a:prstGeom prst="roundRect">
            <a:avLst>
              <a:gd name="adj" fmla="val 13333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50800" dir="5400000" algn="tl" rotWithShape="0">
              <a:srgbClr val="000000">
                <a:alpha val="5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5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334000" y="3556000"/>
            <a:ext cx="609600" cy="609600"/>
          </a:xfrm>
          <a:prstGeom prst="rect">
            <a:avLst/>
          </a:prstGeom>
        </p:spPr>
      </p:pic>
      <p:sp>
        <p:nvSpPr>
          <p:cNvPr id="16" name="AutoShape 16"/>
          <p:cNvSpPr/>
          <p:nvPr/>
        </p:nvSpPr>
        <p:spPr>
          <a:xfrm>
            <a:off x="6223000" y="3492500"/>
            <a:ext cx="4699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空间关联：基于物理拓扑的拓扑映射</a:t>
            </a:r>
            <a:endParaRPr lang="en-US" sz="1100"/>
          </a:p>
        </p:txBody>
      </p:sp>
      <p:sp>
        <p:nvSpPr>
          <p:cNvPr id="17" name="AutoShape 17"/>
          <p:cNvSpPr/>
          <p:nvPr/>
        </p:nvSpPr>
        <p:spPr>
          <a:xfrm>
            <a:off x="6223000" y="3937000"/>
            <a:ext cx="4699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结合机房物理拓扑（如机柜、机架、区域），自动关联同一地理位置下的所有设备告警，定位区域性故障。</a:t>
            </a:r>
            <a:endParaRPr lang="en-US" sz="1100"/>
          </a:p>
        </p:txBody>
      </p:sp>
      <p:sp>
        <p:nvSpPr>
          <p:cNvPr id="18" name="AutoShape 18"/>
          <p:cNvSpPr/>
          <p:nvPr/>
        </p:nvSpPr>
        <p:spPr>
          <a:xfrm>
            <a:off x="5080000" y="4699000"/>
            <a:ext cx="6096000" cy="1270000"/>
          </a:xfrm>
          <a:prstGeom prst="roundRect">
            <a:avLst>
              <a:gd name="adj" fmla="val 1200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50800" dir="5400000" algn="tl" rotWithShape="0">
              <a:srgbClr val="000000">
                <a:alpha val="5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9" name="Picture 1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334000" y="4953000"/>
            <a:ext cx="609600" cy="609600"/>
          </a:xfrm>
          <a:prstGeom prst="rect">
            <a:avLst/>
          </a:prstGeom>
        </p:spPr>
      </p:pic>
      <p:sp>
        <p:nvSpPr>
          <p:cNvPr id="20" name="AutoShape 20"/>
          <p:cNvSpPr/>
          <p:nvPr/>
        </p:nvSpPr>
        <p:spPr>
          <a:xfrm>
            <a:off x="6223000" y="4889500"/>
            <a:ext cx="4699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因果关联：基于知识图谱的根因推演</a:t>
            </a:r>
            <a:endParaRPr lang="en-US" sz="1100"/>
          </a:p>
        </p:txBody>
      </p:sp>
      <p:sp>
        <p:nvSpPr>
          <p:cNvPr id="21" name="AutoShape 21"/>
          <p:cNvSpPr/>
          <p:nvPr/>
        </p:nvSpPr>
        <p:spPr>
          <a:xfrm>
            <a:off x="6223000" y="5334000"/>
            <a:ext cx="4699000" cy="571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根因(空调故障) → 中间事件(温度升高) → 衍生告警(服务器离线)，构建完整故障传播链。</a:t>
            </a:r>
            <a:endParaRPr lang="en-US" sz="11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告警示例：从“天书”到“人话”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524000"/>
            <a:ext cx="5207000" cy="4826000"/>
          </a:xfrm>
          <a:prstGeom prst="roundRect">
            <a:avLst>
              <a:gd name="adj" fmla="val 3157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27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6000" y="1778000"/>
            <a:ext cx="406400" cy="406400"/>
          </a:xfrm>
          <a:prstGeom prst="rect">
            <a:avLst/>
          </a:prstGeom>
        </p:spPr>
      </p:pic>
      <p:sp>
        <p:nvSpPr>
          <p:cNvPr id="5" name="AutoShape 5"/>
          <p:cNvSpPr/>
          <p:nvPr/>
        </p:nvSpPr>
        <p:spPr>
          <a:xfrm>
            <a:off x="1587500" y="1803400"/>
            <a:ext cx="3810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原始告警 · 告警风暴</a:t>
            </a:r>
            <a:endParaRPr lang="en-US" sz="1100"/>
          </a:p>
        </p:txBody>
      </p:sp>
      <p:sp>
        <p:nvSpPr>
          <p:cNvPr id="6" name="AutoShape 6"/>
          <p:cNvSpPr/>
          <p:nvPr/>
        </p:nvSpPr>
        <p:spPr>
          <a:xfrm>
            <a:off x="1016000" y="2413000"/>
            <a:ext cx="4699000" cy="635000"/>
          </a:xfrm>
          <a:prstGeom prst="roundRect">
            <a:avLst>
              <a:gd name="adj" fmla="val 16000"/>
            </a:avLst>
          </a:prstGeom>
          <a:solidFill>
            <a:srgbClr val="FAFAFA">
              <a:alpha val="100000"/>
            </a:srgbClr>
          </a:solidFill>
          <a:ln w="12700" cap="flat" cmpd="sng">
            <a:solidFill>
              <a:srgbClr val="E6E6E6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06500" y="2578100"/>
            <a:ext cx="304800" cy="304800"/>
          </a:xfrm>
          <a:prstGeom prst="rect">
            <a:avLst/>
          </a:prstGeom>
        </p:spPr>
      </p:pic>
      <p:sp>
        <p:nvSpPr>
          <p:cNvPr id="8" name="AutoShape 8"/>
          <p:cNvSpPr/>
          <p:nvPr/>
        </p:nvSpPr>
        <p:spPr>
          <a:xfrm>
            <a:off x="1651000" y="2540000"/>
            <a:ext cx="3937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告警1：A机柜温度 35°C (高) - 未明确关联</a:t>
            </a:r>
            <a:endParaRPr lang="en-US" sz="1100"/>
          </a:p>
        </p:txBody>
      </p:sp>
      <p:sp>
        <p:nvSpPr>
          <p:cNvPr id="9" name="AutoShape 9"/>
          <p:cNvSpPr/>
          <p:nvPr/>
        </p:nvSpPr>
        <p:spPr>
          <a:xfrm>
            <a:off x="1016000" y="3175000"/>
            <a:ext cx="4699000" cy="635000"/>
          </a:xfrm>
          <a:prstGeom prst="roundRect">
            <a:avLst>
              <a:gd name="adj" fmla="val 16000"/>
            </a:avLst>
          </a:prstGeom>
          <a:solidFill>
            <a:srgbClr val="FAFAFA">
              <a:alpha val="100000"/>
            </a:srgbClr>
          </a:solidFill>
          <a:ln w="12700" cap="flat" cmpd="sng">
            <a:solidFill>
              <a:srgbClr val="E6E6E6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06500" y="3340100"/>
            <a:ext cx="304800" cy="304800"/>
          </a:xfrm>
          <a:prstGeom prst="rect">
            <a:avLst/>
          </a:prstGeom>
        </p:spPr>
      </p:pic>
      <p:sp>
        <p:nvSpPr>
          <p:cNvPr id="11" name="AutoShape 11"/>
          <p:cNvSpPr/>
          <p:nvPr/>
        </p:nvSpPr>
        <p:spPr>
          <a:xfrm>
            <a:off x="1651000" y="3302000"/>
            <a:ext cx="3937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告警2：服务器B CPU温度 85°C (高) - 严重负载</a:t>
            </a:r>
            <a:endParaRPr lang="en-US" sz="1100"/>
          </a:p>
        </p:txBody>
      </p:sp>
      <p:sp>
        <p:nvSpPr>
          <p:cNvPr id="12" name="AutoShape 12"/>
          <p:cNvSpPr/>
          <p:nvPr/>
        </p:nvSpPr>
        <p:spPr>
          <a:xfrm>
            <a:off x="1016000" y="3937000"/>
            <a:ext cx="4699000" cy="635000"/>
          </a:xfrm>
          <a:prstGeom prst="roundRect">
            <a:avLst>
              <a:gd name="adj" fmla="val 16000"/>
            </a:avLst>
          </a:prstGeom>
          <a:solidFill>
            <a:srgbClr val="FAFAFA">
              <a:alpha val="100000"/>
            </a:srgbClr>
          </a:solidFill>
          <a:ln w="12700" cap="flat" cmpd="sng">
            <a:solidFill>
              <a:srgbClr val="E6E6E6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3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06500" y="4102100"/>
            <a:ext cx="304800" cy="304800"/>
          </a:xfrm>
          <a:prstGeom prst="rect">
            <a:avLst/>
          </a:prstGeom>
        </p:spPr>
      </p:pic>
      <p:sp>
        <p:nvSpPr>
          <p:cNvPr id="14" name="AutoShape 14"/>
          <p:cNvSpPr/>
          <p:nvPr/>
        </p:nvSpPr>
        <p:spPr>
          <a:xfrm>
            <a:off x="1651000" y="4064000"/>
            <a:ext cx="3937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告警3：服务器C 响应超时 - 服务不可用</a:t>
            </a:r>
            <a:endParaRPr lang="en-US" sz="1100"/>
          </a:p>
        </p:txBody>
      </p:sp>
      <p:sp>
        <p:nvSpPr>
          <p:cNvPr id="15" name="AutoShape 15"/>
          <p:cNvSpPr/>
          <p:nvPr/>
        </p:nvSpPr>
        <p:spPr>
          <a:xfrm>
            <a:off x="1016000" y="4699000"/>
            <a:ext cx="4699000" cy="635000"/>
          </a:xfrm>
          <a:prstGeom prst="roundRect">
            <a:avLst>
              <a:gd name="adj" fmla="val 16000"/>
            </a:avLst>
          </a:prstGeom>
          <a:solidFill>
            <a:srgbClr val="FAFAFA">
              <a:alpha val="100000"/>
            </a:srgbClr>
          </a:solidFill>
          <a:ln w="12700" cap="flat" cmpd="sng">
            <a:solidFill>
              <a:srgbClr val="E6E6E6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6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06500" y="4864100"/>
            <a:ext cx="304800" cy="304800"/>
          </a:xfrm>
          <a:prstGeom prst="rect">
            <a:avLst/>
          </a:prstGeom>
        </p:spPr>
      </p:pic>
      <p:sp>
        <p:nvSpPr>
          <p:cNvPr id="17" name="AutoShape 17"/>
          <p:cNvSpPr/>
          <p:nvPr/>
        </p:nvSpPr>
        <p:spPr>
          <a:xfrm>
            <a:off x="1651000" y="4826000"/>
            <a:ext cx="3937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告警4：服务器D 登录失败 - 认证异常</a:t>
            </a:r>
            <a:endParaRPr lang="en-US" sz="1100"/>
          </a:p>
        </p:txBody>
      </p:sp>
      <p:sp>
        <p:nvSpPr>
          <p:cNvPr id="18" name="AutoShape 18"/>
          <p:cNvSpPr/>
          <p:nvPr/>
        </p:nvSpPr>
        <p:spPr>
          <a:xfrm>
            <a:off x="1016000" y="5461000"/>
            <a:ext cx="4699000" cy="635000"/>
          </a:xfrm>
          <a:prstGeom prst="roundRect">
            <a:avLst>
              <a:gd name="adj" fmla="val 16000"/>
            </a:avLst>
          </a:prstGeom>
          <a:solidFill>
            <a:srgbClr val="FAFAFA">
              <a:alpha val="100000"/>
            </a:srgbClr>
          </a:solidFill>
          <a:ln w="12700" cap="flat" cmpd="sng">
            <a:solidFill>
              <a:srgbClr val="E6E6E6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9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06500" y="5626100"/>
            <a:ext cx="304800" cy="304800"/>
          </a:xfrm>
          <a:prstGeom prst="rect">
            <a:avLst/>
          </a:prstGeom>
        </p:spPr>
      </p:pic>
      <p:sp>
        <p:nvSpPr>
          <p:cNvPr id="20" name="AutoShape 20"/>
          <p:cNvSpPr/>
          <p:nvPr/>
        </p:nvSpPr>
        <p:spPr>
          <a:xfrm>
            <a:off x="1651000" y="5588000"/>
            <a:ext cx="3937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告警5：空调A 压缩机状态 故障 - 硬件离线</a:t>
            </a:r>
            <a:endParaRPr lang="en-US" sz="1100"/>
          </a:p>
        </p:txBody>
      </p:sp>
      <p:sp>
        <p:nvSpPr>
          <p:cNvPr id="21" name="AutoShape 21"/>
          <p:cNvSpPr/>
          <p:nvPr/>
        </p:nvSpPr>
        <p:spPr>
          <a:xfrm>
            <a:off x="6223000" y="1524000"/>
            <a:ext cx="5207000" cy="4826000"/>
          </a:xfrm>
          <a:prstGeom prst="roundRect">
            <a:avLst>
              <a:gd name="adj" fmla="val 3157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76200" dir="2700000" algn="tl" rotWithShape="0">
              <a:srgbClr val="000000">
                <a:alpha val="1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2" name="AutoShape 22"/>
          <p:cNvSpPr/>
          <p:nvPr/>
        </p:nvSpPr>
        <p:spPr>
          <a:xfrm>
            <a:off x="6223000" y="1524000"/>
            <a:ext cx="5207000" cy="50800"/>
          </a:xfrm>
          <a:prstGeom prst="roundRect">
            <a:avLst>
              <a:gd name="adj" fmla="val 0"/>
            </a:avLst>
          </a:prstGeom>
          <a:solidFill>
            <a:srgbClr val="4CAF5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3" name="Picture 2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477000" y="1778000"/>
            <a:ext cx="406400" cy="406400"/>
          </a:xfrm>
          <a:prstGeom prst="rect">
            <a:avLst/>
          </a:prstGeom>
        </p:spPr>
      </p:pic>
      <p:sp>
        <p:nvSpPr>
          <p:cNvPr id="24" name="AutoShape 24"/>
          <p:cNvSpPr/>
          <p:nvPr/>
        </p:nvSpPr>
        <p:spPr>
          <a:xfrm>
            <a:off x="7048500" y="1803400"/>
            <a:ext cx="3810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4CAF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智能分析 · 根因告警</a:t>
            </a:r>
            <a:endParaRPr lang="en-US" sz="1100"/>
          </a:p>
        </p:txBody>
      </p:sp>
      <p:sp>
        <p:nvSpPr>
          <p:cNvPr id="25" name="AutoShape 25"/>
          <p:cNvSpPr/>
          <p:nvPr/>
        </p:nvSpPr>
        <p:spPr>
          <a:xfrm>
            <a:off x="6477000" y="2413000"/>
            <a:ext cx="4699000" cy="2032000"/>
          </a:xfrm>
          <a:prstGeom prst="roundRect">
            <a:avLst>
              <a:gd name="adj" fmla="val 6250"/>
            </a:avLst>
          </a:prstGeom>
          <a:solidFill>
            <a:srgbClr val="E8F5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6" name="AutoShape 26"/>
          <p:cNvSpPr/>
          <p:nvPr/>
        </p:nvSpPr>
        <p:spPr>
          <a:xfrm>
            <a:off x="6667500" y="2603500"/>
            <a:ext cx="4318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rgbClr val="2E7D32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【严重级别】单点故障引发的连锁反应</a:t>
            </a:r>
            <a:endParaRPr lang="en-US" sz="1100"/>
          </a:p>
        </p:txBody>
      </p:sp>
      <p:sp>
        <p:nvSpPr>
          <p:cNvPr id="27" name="AutoShape 27"/>
          <p:cNvSpPr/>
          <p:nvPr/>
        </p:nvSpPr>
        <p:spPr>
          <a:xfrm>
            <a:off x="6667500" y="3048000"/>
            <a:ext cx="4318000" cy="1143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17000"/>
              </a:lnSpc>
              <a:defRPr/>
            </a:pPr>
            <a:r>
              <a:rPr lang="en-US" sz="1200" b="0" i="0" u="none" strike="noStrike">
                <a:solidFill>
                  <a:srgbClr val="5050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根因定位：A机柜精密空调</a:t>
            </a:r>
            <a:r>
              <a:rPr lang="en-US" sz="1200" b="1" i="0" u="none" strike="noStrike">
                <a:solidFill>
                  <a:srgbClr val="4CAF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压缩机故障</a:t>
            </a:r>
            <a:r>
              <a:rPr lang="en-US" sz="1200" b="0" i="0" u="none" strike="noStrike">
                <a:solidFill>
                  <a:srgbClr val="5050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是核心诱因。</a:t>
            </a:r>
            <a:endParaRPr lang="en-US" sz="1100"/>
          </a:p>
          <a:p>
            <a:pPr indent="0" algn="l">
              <a:lnSpc>
                <a:spcPct val="117000"/>
              </a:lnSpc>
            </a:pPr>
            <a:r>
              <a:rPr lang="en-US" sz="1200" b="0" i="0" u="none" strike="noStrike">
                <a:solidFill>
                  <a:srgbClr val="5050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影响范围：机柜升温至35°C，导致B、C、D服务器异常（B服务器CPU达85°C）。</a:t>
            </a:r>
          </a:p>
          <a:p>
            <a:pPr indent="0" algn="l">
              <a:lnSpc>
                <a:spcPct val="117000"/>
              </a:lnSpc>
            </a:pPr>
            <a:r>
              <a:rPr lang="en-US" sz="1200" b="0" i="0" u="none" strike="noStrike">
                <a:solidFill>
                  <a:srgbClr val="5050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处理建议：立即维修空调，优先保障B服务器业务稳定。</a:t>
            </a:r>
          </a:p>
        </p:txBody>
      </p:sp>
      <p:sp>
        <p:nvSpPr>
          <p:cNvPr id="28" name="AutoShape 28"/>
          <p:cNvSpPr/>
          <p:nvPr/>
        </p:nvSpPr>
        <p:spPr>
          <a:xfrm>
            <a:off x="6477000" y="4699000"/>
            <a:ext cx="4699000" cy="1143000"/>
          </a:xfrm>
          <a:prstGeom prst="roundRect">
            <a:avLst>
              <a:gd name="adj" fmla="val 11111"/>
            </a:avLst>
          </a:prstGeom>
          <a:solidFill>
            <a:srgbClr val="F9FAFB">
              <a:alpha val="100000"/>
            </a:srgbClr>
          </a:solidFill>
          <a:ln w="12700" cap="flat" cmpd="sng">
            <a:solidFill>
              <a:srgbClr val="DCE6DC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9" name="Picture 2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667500" y="4889500"/>
            <a:ext cx="355600" cy="355600"/>
          </a:xfrm>
          <a:prstGeom prst="rect">
            <a:avLst/>
          </a:prstGeom>
        </p:spPr>
      </p:pic>
      <p:sp>
        <p:nvSpPr>
          <p:cNvPr id="30" name="AutoShape 30"/>
          <p:cNvSpPr/>
          <p:nvPr/>
        </p:nvSpPr>
        <p:spPr>
          <a:xfrm>
            <a:off x="7112000" y="4889500"/>
            <a:ext cx="39370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200" b="0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从海量“天书”告警中，直接提炼出</a:t>
            </a:r>
            <a:r>
              <a:rPr lang="en-US" sz="1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核心根因</a:t>
            </a:r>
            <a:r>
              <a:rPr lang="en-US" sz="1200" b="0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与</a:t>
            </a:r>
            <a:r>
              <a:rPr lang="en-US" sz="1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处置方案</a:t>
            </a:r>
            <a:r>
              <a:rPr lang="en-US" sz="1200" b="0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，让运维人员秒级定位问题，彻底告别告警风暴。</a:t>
            </a:r>
            <a:endParaRPr lang="en-US" sz="11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融合三：自动处置，在故障发生前介入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397000"/>
            <a:ext cx="10668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通过“告警触发动作”机制，将被动响应转变为主动处置，实现故障的毫秒级自动化响应。</a:t>
            </a:r>
            <a:endParaRPr lang="en-US" sz="1100"/>
          </a:p>
        </p:txBody>
      </p:sp>
      <p:sp>
        <p:nvSpPr>
          <p:cNvPr id="4" name="AutoShape 4"/>
          <p:cNvSpPr/>
          <p:nvPr/>
        </p:nvSpPr>
        <p:spPr>
          <a:xfrm>
            <a:off x="762000" y="2159000"/>
            <a:ext cx="3302000" cy="2413000"/>
          </a:xfrm>
          <a:prstGeom prst="roundRect">
            <a:avLst>
              <a:gd name="adj" fmla="val 6315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524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6000" y="2413000"/>
            <a:ext cx="457200" cy="457200"/>
          </a:xfrm>
          <a:prstGeom prst="rect">
            <a:avLst/>
          </a:prstGeom>
        </p:spPr>
      </p:pic>
      <p:sp>
        <p:nvSpPr>
          <p:cNvPr id="6" name="AutoShape 6"/>
          <p:cNvSpPr/>
          <p:nvPr/>
        </p:nvSpPr>
        <p:spPr>
          <a:xfrm>
            <a:off x="1651000" y="2413000"/>
            <a:ext cx="2159000" cy="457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IF · 智能阈值触发</a:t>
            </a:r>
            <a:endParaRPr lang="en-US" sz="1100"/>
          </a:p>
        </p:txBody>
      </p:sp>
      <p:cxnSp>
        <p:nvCxnSpPr>
          <p:cNvPr id="7" name="Connector 7"/>
          <p:cNvCxnSpPr/>
          <p:nvPr/>
        </p:nvCxnSpPr>
        <p:spPr>
          <a:xfrm rot="-15626">
            <a:off x="1016014" y="3041650"/>
            <a:ext cx="2794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F0F0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" name="AutoShape 8"/>
          <p:cNvSpPr/>
          <p:nvPr/>
        </p:nvSpPr>
        <p:spPr>
          <a:xfrm>
            <a:off x="1016000" y="3302000"/>
            <a:ext cx="2794000" cy="1016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17000"/>
              </a:lnSpc>
              <a:defRPr/>
            </a:pPr>
            <a:r>
              <a:rPr lang="en-US" sz="1200" b="0" i="0" u="none" strike="noStrike">
                <a:solidFill>
                  <a:srgbClr val="777777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设定核心监控指标（CPU/内存/延迟/错误率等）的安全阈值，当指标异常时，系统自动感知并启动流程。</a:t>
            </a:r>
            <a:endParaRPr lang="en-US" sz="1100"/>
          </a:p>
        </p:txBody>
      </p:sp>
      <p:sp>
        <p:nvSpPr>
          <p:cNvPr id="9" name="AutoShape 9"/>
          <p:cNvSpPr/>
          <p:nvPr/>
        </p:nvSpPr>
        <p:spPr>
          <a:xfrm>
            <a:off x="4445000" y="2159000"/>
            <a:ext cx="3302000" cy="2413000"/>
          </a:xfrm>
          <a:prstGeom prst="roundRect">
            <a:avLst>
              <a:gd name="adj" fmla="val 6315"/>
            </a:avLst>
          </a:prstGeom>
          <a:solidFill>
            <a:srgbClr val="4CAF50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76200" dir="2700000" algn="tl" rotWithShape="0">
              <a:srgbClr val="4CAF50">
                <a:alpha val="3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699000" y="2413000"/>
            <a:ext cx="457200" cy="457200"/>
          </a:xfrm>
          <a:prstGeom prst="rect">
            <a:avLst/>
          </a:prstGeom>
        </p:spPr>
      </p:pic>
      <p:sp>
        <p:nvSpPr>
          <p:cNvPr id="11" name="AutoShape 11"/>
          <p:cNvSpPr/>
          <p:nvPr/>
        </p:nvSpPr>
        <p:spPr>
          <a:xfrm>
            <a:off x="5334000" y="2413000"/>
            <a:ext cx="2159000" cy="457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FFFFFF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THEN · 执行固化预案</a:t>
            </a:r>
            <a:endParaRPr lang="en-US" sz="1100"/>
          </a:p>
        </p:txBody>
      </p:sp>
      <p:cxnSp>
        <p:nvCxnSpPr>
          <p:cNvPr id="12" name="Connector 12"/>
          <p:cNvCxnSpPr/>
          <p:nvPr/>
        </p:nvCxnSpPr>
        <p:spPr>
          <a:xfrm rot="-15626">
            <a:off x="4699014" y="3041650"/>
            <a:ext cx="2794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FFFFFF">
                <a:alpha val="3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" name="AutoShape 13"/>
          <p:cNvSpPr/>
          <p:nvPr/>
        </p:nvSpPr>
        <p:spPr>
          <a:xfrm>
            <a:off x="4699000" y="3302000"/>
            <a:ext cx="2794000" cy="1016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17000"/>
              </a:lnSpc>
              <a:defRPr/>
            </a:pPr>
            <a:r>
              <a:rPr lang="en-US" sz="1200" b="0" i="0" u="none" strike="noStrike">
                <a:solidFill>
                  <a:srgbClr val="FFFFFF">
                    <a:alpha val="90196"/>
                  </a:srgbClr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将资深运维工程师的最佳排障经验，提前抽象并固化为标准化、可复用的自动化执行脚本与策略。</a:t>
            </a:r>
            <a:endParaRPr lang="en-US" sz="1100"/>
          </a:p>
        </p:txBody>
      </p:sp>
      <p:sp>
        <p:nvSpPr>
          <p:cNvPr id="14" name="AutoShape 14"/>
          <p:cNvSpPr/>
          <p:nvPr/>
        </p:nvSpPr>
        <p:spPr>
          <a:xfrm>
            <a:off x="8128000" y="2159000"/>
            <a:ext cx="3302000" cy="2413000"/>
          </a:xfrm>
          <a:prstGeom prst="roundRect">
            <a:avLst>
              <a:gd name="adj" fmla="val 6315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524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5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382000" y="2413000"/>
            <a:ext cx="457200" cy="457200"/>
          </a:xfrm>
          <a:prstGeom prst="rect">
            <a:avLst/>
          </a:prstGeom>
        </p:spPr>
      </p:pic>
      <p:sp>
        <p:nvSpPr>
          <p:cNvPr id="16" name="AutoShape 16"/>
          <p:cNvSpPr/>
          <p:nvPr/>
        </p:nvSpPr>
        <p:spPr>
          <a:xfrm>
            <a:off x="9017000" y="2413000"/>
            <a:ext cx="2159000" cy="457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AND · 多维协同处置</a:t>
            </a:r>
            <a:endParaRPr lang="en-US" sz="1100"/>
          </a:p>
        </p:txBody>
      </p:sp>
      <p:cxnSp>
        <p:nvCxnSpPr>
          <p:cNvPr id="17" name="Connector 17"/>
          <p:cNvCxnSpPr/>
          <p:nvPr/>
        </p:nvCxnSpPr>
        <p:spPr>
          <a:xfrm rot="-15626">
            <a:off x="8382014" y="3041650"/>
            <a:ext cx="2794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F0F0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8" name="Picture 1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382000" y="3302000"/>
            <a:ext cx="254000" cy="254000"/>
          </a:xfrm>
          <a:prstGeom prst="rect">
            <a:avLst/>
          </a:prstGeom>
        </p:spPr>
      </p:pic>
      <p:sp>
        <p:nvSpPr>
          <p:cNvPr id="19" name="AutoShape 19"/>
          <p:cNvSpPr/>
          <p:nvPr/>
        </p:nvSpPr>
        <p:spPr>
          <a:xfrm>
            <a:off x="8763000" y="3302000"/>
            <a:ext cx="2413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多渠道通知：短信/钉钉/邮件触达</a:t>
            </a:r>
            <a:endParaRPr lang="en-US" sz="1100"/>
          </a:p>
        </p:txBody>
      </p:sp>
      <p:pic>
        <p:nvPicPr>
          <p:cNvPr id="20" name="Picture 2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382000" y="3746500"/>
            <a:ext cx="254000" cy="254000"/>
          </a:xfrm>
          <a:prstGeom prst="rect">
            <a:avLst/>
          </a:prstGeom>
        </p:spPr>
      </p:pic>
      <p:sp>
        <p:nvSpPr>
          <p:cNvPr id="21" name="AutoShape 21"/>
          <p:cNvSpPr/>
          <p:nvPr/>
        </p:nvSpPr>
        <p:spPr>
          <a:xfrm>
            <a:off x="8763000" y="3746500"/>
            <a:ext cx="2413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自动执行脚本：参数调整/业务迁移</a:t>
            </a:r>
            <a:endParaRPr lang="en-US" sz="1100"/>
          </a:p>
        </p:txBody>
      </p:sp>
      <p:pic>
        <p:nvPicPr>
          <p:cNvPr id="22" name="Picture 2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8382000" y="4191000"/>
            <a:ext cx="254000" cy="254000"/>
          </a:xfrm>
          <a:prstGeom prst="rect">
            <a:avLst/>
          </a:prstGeom>
        </p:spPr>
      </p:pic>
      <p:sp>
        <p:nvSpPr>
          <p:cNvPr id="23" name="AutoShape 23"/>
          <p:cNvSpPr/>
          <p:nvPr/>
        </p:nvSpPr>
        <p:spPr>
          <a:xfrm>
            <a:off x="8763000" y="4191000"/>
            <a:ext cx="2413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创建工单：自动派单给SRE值班组</a:t>
            </a:r>
            <a:endParaRPr lang="en-US" sz="1100"/>
          </a:p>
        </p:txBody>
      </p:sp>
      <p:sp>
        <p:nvSpPr>
          <p:cNvPr id="24" name="AutoShape 24"/>
          <p:cNvSpPr/>
          <p:nvPr/>
        </p:nvSpPr>
        <p:spPr>
          <a:xfrm>
            <a:off x="762000" y="4953000"/>
            <a:ext cx="10668000" cy="1143000"/>
          </a:xfrm>
          <a:prstGeom prst="roundRect">
            <a:avLst>
              <a:gd name="adj" fmla="val 13333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38100" dir="27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5" name="AutoShape 25"/>
          <p:cNvSpPr/>
          <p:nvPr/>
        </p:nvSpPr>
        <p:spPr>
          <a:xfrm>
            <a:off x="1016000" y="5143500"/>
            <a:ext cx="762000" cy="762000"/>
          </a:xfrm>
          <a:prstGeom prst="roundRect">
            <a:avLst>
              <a:gd name="adj" fmla="val 50000"/>
            </a:avLst>
          </a:prstGeom>
          <a:solidFill>
            <a:srgbClr val="4CAF50">
              <a:alpha val="1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6" name="Picture 26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168400" y="5295900"/>
            <a:ext cx="457200" cy="457200"/>
          </a:xfrm>
          <a:prstGeom prst="rect">
            <a:avLst/>
          </a:prstGeom>
        </p:spPr>
      </p:pic>
      <p:sp>
        <p:nvSpPr>
          <p:cNvPr id="27" name="AutoShape 27"/>
          <p:cNvSpPr/>
          <p:nvPr/>
        </p:nvSpPr>
        <p:spPr>
          <a:xfrm>
            <a:off x="2032000" y="5143500"/>
            <a:ext cx="8890000" cy="3556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业务连续性保障目标</a:t>
            </a:r>
            <a:endParaRPr lang="en-US" sz="1100"/>
          </a:p>
        </p:txBody>
      </p:sp>
      <p:sp>
        <p:nvSpPr>
          <p:cNvPr id="28" name="AutoShape 28"/>
          <p:cNvSpPr/>
          <p:nvPr/>
        </p:nvSpPr>
        <p:spPr>
          <a:xfrm>
            <a:off x="2032000" y="5588000"/>
            <a:ext cx="8890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在故障对业务产生实质性影响前（或发生瞬间）即刻介入，利用自动化手段将MTTR（平均修复时间）缩短80%以上。</a:t>
            </a:r>
            <a:endParaRPr lang="en-US" sz="11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自动化预案示例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397000"/>
            <a:ext cx="3302000" cy="4826000"/>
          </a:xfrm>
          <a:prstGeom prst="roundRect">
            <a:avLst>
              <a:gd name="adj" fmla="val 4615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1905000" y="1651000"/>
            <a:ext cx="1016000" cy="1016000"/>
          </a:xfrm>
          <a:prstGeom prst="ellipse">
            <a:avLst/>
          </a:prstGeom>
          <a:solidFill>
            <a:srgbClr val="E8F5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08200" y="1854200"/>
            <a:ext cx="609600" cy="609600"/>
          </a:xfrm>
          <a:prstGeom prst="rect">
            <a:avLst/>
          </a:prstGeom>
        </p:spPr>
      </p:pic>
      <p:sp>
        <p:nvSpPr>
          <p:cNvPr id="6" name="AutoShape 6"/>
          <p:cNvSpPr/>
          <p:nvPr/>
        </p:nvSpPr>
        <p:spPr>
          <a:xfrm>
            <a:off x="1016000" y="2794000"/>
            <a:ext cx="2794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温度升高预案</a:t>
            </a:r>
            <a:endParaRPr lang="en-US" sz="1100"/>
          </a:p>
        </p:txBody>
      </p:sp>
      <p:sp>
        <p:nvSpPr>
          <p:cNvPr id="7" name="AutoShape 7"/>
          <p:cNvSpPr/>
          <p:nvPr/>
        </p:nvSpPr>
        <p:spPr>
          <a:xfrm>
            <a:off x="1016000" y="3365500"/>
            <a:ext cx="2794000" cy="952500"/>
          </a:xfrm>
          <a:prstGeom prst="roundRect">
            <a:avLst>
              <a:gd name="adj" fmla="val 10666"/>
            </a:avLst>
          </a:prstGeom>
          <a:solidFill>
            <a:srgbClr val="F1F8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8" name="AutoShape 8"/>
          <p:cNvSpPr/>
          <p:nvPr/>
        </p:nvSpPr>
        <p:spPr>
          <a:xfrm>
            <a:off x="1143000" y="3467100"/>
            <a:ext cx="2540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1" i="0" u="none" strike="noStrike">
                <a:solidFill>
                  <a:srgbClr val="4CAF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触发条件 (IF)</a:t>
            </a:r>
            <a:endParaRPr lang="en-US" sz="1100"/>
          </a:p>
        </p:txBody>
      </p:sp>
      <p:sp>
        <p:nvSpPr>
          <p:cNvPr id="9" name="AutoShape 9"/>
          <p:cNvSpPr/>
          <p:nvPr/>
        </p:nvSpPr>
        <p:spPr>
          <a:xfrm>
            <a:off x="1143000" y="3784600"/>
            <a:ext cx="2540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1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机柜进风温度持续监测 &gt; 28°C 时触发</a:t>
            </a:r>
            <a:endParaRPr lang="en-US" sz="1100"/>
          </a:p>
        </p:txBody>
      </p:sp>
      <p:sp>
        <p:nvSpPr>
          <p:cNvPr id="10" name="AutoShape 10"/>
          <p:cNvSpPr/>
          <p:nvPr/>
        </p:nvSpPr>
        <p:spPr>
          <a:xfrm>
            <a:off x="1016000" y="4445000"/>
            <a:ext cx="2794000" cy="1524000"/>
          </a:xfrm>
          <a:prstGeom prst="roundRect">
            <a:avLst>
              <a:gd name="adj" fmla="val 6666"/>
            </a:avLst>
          </a:prstGeom>
          <a:solidFill>
            <a:srgbClr val="FAFAFA">
              <a:alpha val="100000"/>
            </a:srgbClr>
          </a:solidFill>
          <a:ln w="12700" cap="flat" cmpd="sng">
            <a:solidFill>
              <a:srgbClr val="EEEEEE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1" name="AutoShape 11"/>
          <p:cNvSpPr/>
          <p:nvPr/>
        </p:nvSpPr>
        <p:spPr>
          <a:xfrm>
            <a:off x="1143000" y="4572000"/>
            <a:ext cx="2540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1" i="0" u="none" strike="noStrike">
                <a:solidFill>
                  <a:srgbClr val="4CAF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执行动作 (THEN)</a:t>
            </a:r>
            <a:endParaRPr lang="en-US" sz="1100"/>
          </a:p>
        </p:txBody>
      </p:sp>
      <p:sp>
        <p:nvSpPr>
          <p:cNvPr id="12" name="AutoShape 12"/>
          <p:cNvSpPr/>
          <p:nvPr/>
        </p:nvSpPr>
        <p:spPr>
          <a:xfrm>
            <a:off x="1143000" y="4889500"/>
            <a:ext cx="2540000" cy="1016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1. Modbus协议调低对应空调设定</a:t>
            </a:r>
            <a:b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2. 空调失效则迁移非核心虚拟机</a:t>
            </a:r>
            <a:b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3. 实时推送告警通知给运维团队</a:t>
            </a:r>
            <a:endParaRPr lang="en-US" sz="1100"/>
          </a:p>
        </p:txBody>
      </p:sp>
      <p:sp>
        <p:nvSpPr>
          <p:cNvPr id="13" name="AutoShape 13"/>
          <p:cNvSpPr/>
          <p:nvPr/>
        </p:nvSpPr>
        <p:spPr>
          <a:xfrm>
            <a:off x="4445000" y="1397000"/>
            <a:ext cx="3302000" cy="4826000"/>
          </a:xfrm>
          <a:prstGeom prst="roundRect">
            <a:avLst>
              <a:gd name="adj" fmla="val 4615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4" name="AutoShape 14"/>
          <p:cNvSpPr/>
          <p:nvPr/>
        </p:nvSpPr>
        <p:spPr>
          <a:xfrm>
            <a:off x="5588000" y="1651000"/>
            <a:ext cx="1016000" cy="1016000"/>
          </a:xfrm>
          <a:prstGeom prst="ellipse">
            <a:avLst/>
          </a:prstGeom>
          <a:solidFill>
            <a:srgbClr val="E8F5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5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791200" y="1854200"/>
            <a:ext cx="609600" cy="609600"/>
          </a:xfrm>
          <a:prstGeom prst="rect">
            <a:avLst/>
          </a:prstGeom>
        </p:spPr>
      </p:pic>
      <p:sp>
        <p:nvSpPr>
          <p:cNvPr id="16" name="AutoShape 16"/>
          <p:cNvSpPr/>
          <p:nvPr/>
        </p:nvSpPr>
        <p:spPr>
          <a:xfrm>
            <a:off x="4699000" y="2794000"/>
            <a:ext cx="2794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UPS 放电预案</a:t>
            </a:r>
            <a:endParaRPr lang="en-US" sz="1100"/>
          </a:p>
        </p:txBody>
      </p:sp>
      <p:sp>
        <p:nvSpPr>
          <p:cNvPr id="17" name="AutoShape 17"/>
          <p:cNvSpPr/>
          <p:nvPr/>
        </p:nvSpPr>
        <p:spPr>
          <a:xfrm>
            <a:off x="4699000" y="3365500"/>
            <a:ext cx="2794000" cy="952500"/>
          </a:xfrm>
          <a:prstGeom prst="roundRect">
            <a:avLst>
              <a:gd name="adj" fmla="val 10666"/>
            </a:avLst>
          </a:prstGeom>
          <a:solidFill>
            <a:srgbClr val="F1F8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8" name="AutoShape 18"/>
          <p:cNvSpPr/>
          <p:nvPr/>
        </p:nvSpPr>
        <p:spPr>
          <a:xfrm>
            <a:off x="4826000" y="3467100"/>
            <a:ext cx="2540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1" i="0" u="none" strike="noStrike">
                <a:solidFill>
                  <a:srgbClr val="4CAF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触发条件 (IF)</a:t>
            </a:r>
            <a:endParaRPr lang="en-US" sz="1100"/>
          </a:p>
        </p:txBody>
      </p:sp>
      <p:sp>
        <p:nvSpPr>
          <p:cNvPr id="19" name="AutoShape 19"/>
          <p:cNvSpPr/>
          <p:nvPr/>
        </p:nvSpPr>
        <p:spPr>
          <a:xfrm>
            <a:off x="4826000" y="3784600"/>
            <a:ext cx="2540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1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市电中断，系统检测到 UPS 切换至电池供电模式</a:t>
            </a:r>
            <a:endParaRPr lang="en-US" sz="1100"/>
          </a:p>
        </p:txBody>
      </p:sp>
      <p:sp>
        <p:nvSpPr>
          <p:cNvPr id="20" name="AutoShape 20"/>
          <p:cNvSpPr/>
          <p:nvPr/>
        </p:nvSpPr>
        <p:spPr>
          <a:xfrm>
            <a:off x="4699000" y="4445000"/>
            <a:ext cx="2794000" cy="1524000"/>
          </a:xfrm>
          <a:prstGeom prst="roundRect">
            <a:avLst>
              <a:gd name="adj" fmla="val 6666"/>
            </a:avLst>
          </a:prstGeom>
          <a:solidFill>
            <a:srgbClr val="FAFAFA">
              <a:alpha val="100000"/>
            </a:srgbClr>
          </a:solidFill>
          <a:ln w="12700" cap="flat" cmpd="sng">
            <a:solidFill>
              <a:srgbClr val="EEEEEE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1" name="AutoShape 21"/>
          <p:cNvSpPr/>
          <p:nvPr/>
        </p:nvSpPr>
        <p:spPr>
          <a:xfrm>
            <a:off x="4826000" y="4572000"/>
            <a:ext cx="2540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1" i="0" u="none" strike="noStrike">
                <a:solidFill>
                  <a:srgbClr val="4CAF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执行动作 (THEN)</a:t>
            </a:r>
            <a:endParaRPr lang="en-US" sz="1100"/>
          </a:p>
        </p:txBody>
      </p:sp>
      <p:sp>
        <p:nvSpPr>
          <p:cNvPr id="22" name="AutoShape 22"/>
          <p:cNvSpPr/>
          <p:nvPr/>
        </p:nvSpPr>
        <p:spPr>
          <a:xfrm>
            <a:off x="4826000" y="4889500"/>
            <a:ext cx="2540000" cy="1016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1. 非关键业务虚拟机优雅关机</a:t>
            </a:r>
            <a:b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2. 动态调整资源延长核心业务供电</a:t>
            </a:r>
            <a:b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3. 发送包含续航预估的详细通知</a:t>
            </a:r>
            <a:endParaRPr lang="en-US" sz="1100"/>
          </a:p>
        </p:txBody>
      </p:sp>
      <p:sp>
        <p:nvSpPr>
          <p:cNvPr id="23" name="AutoShape 23"/>
          <p:cNvSpPr/>
          <p:nvPr/>
        </p:nvSpPr>
        <p:spPr>
          <a:xfrm>
            <a:off x="8128000" y="1397000"/>
            <a:ext cx="3302000" cy="4826000"/>
          </a:xfrm>
          <a:prstGeom prst="roundRect">
            <a:avLst>
              <a:gd name="adj" fmla="val 4615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4" name="AutoShape 24"/>
          <p:cNvSpPr/>
          <p:nvPr/>
        </p:nvSpPr>
        <p:spPr>
          <a:xfrm>
            <a:off x="9271000" y="1651000"/>
            <a:ext cx="1016000" cy="1016000"/>
          </a:xfrm>
          <a:prstGeom prst="ellipse">
            <a:avLst/>
          </a:prstGeom>
          <a:solidFill>
            <a:srgbClr val="E8F5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5" name="Picture 2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474200" y="1854200"/>
            <a:ext cx="609600" cy="609600"/>
          </a:xfrm>
          <a:prstGeom prst="rect">
            <a:avLst/>
          </a:prstGeom>
        </p:spPr>
      </p:pic>
      <p:sp>
        <p:nvSpPr>
          <p:cNvPr id="26" name="AutoShape 26"/>
          <p:cNvSpPr/>
          <p:nvPr/>
        </p:nvSpPr>
        <p:spPr>
          <a:xfrm>
            <a:off x="8382000" y="2794000"/>
            <a:ext cx="2794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机房漏水预案</a:t>
            </a:r>
            <a:endParaRPr lang="en-US" sz="1100"/>
          </a:p>
        </p:txBody>
      </p:sp>
      <p:sp>
        <p:nvSpPr>
          <p:cNvPr id="27" name="AutoShape 27"/>
          <p:cNvSpPr/>
          <p:nvPr/>
        </p:nvSpPr>
        <p:spPr>
          <a:xfrm>
            <a:off x="8382000" y="3365500"/>
            <a:ext cx="2794000" cy="952500"/>
          </a:xfrm>
          <a:prstGeom prst="roundRect">
            <a:avLst>
              <a:gd name="adj" fmla="val 10666"/>
            </a:avLst>
          </a:prstGeom>
          <a:solidFill>
            <a:srgbClr val="F1F8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8" name="AutoShape 28"/>
          <p:cNvSpPr/>
          <p:nvPr/>
        </p:nvSpPr>
        <p:spPr>
          <a:xfrm>
            <a:off x="8509000" y="3467100"/>
            <a:ext cx="2540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1" i="0" u="none" strike="noStrike">
                <a:solidFill>
                  <a:srgbClr val="4CAF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触发条件 (IF)</a:t>
            </a:r>
            <a:endParaRPr lang="en-US" sz="1100"/>
          </a:p>
        </p:txBody>
      </p:sp>
      <p:sp>
        <p:nvSpPr>
          <p:cNvPr id="29" name="AutoShape 29"/>
          <p:cNvSpPr/>
          <p:nvPr/>
        </p:nvSpPr>
        <p:spPr>
          <a:xfrm>
            <a:off x="8509000" y="3784600"/>
            <a:ext cx="2540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1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地面或机柜底部的漏水传感器发出水位告警信号</a:t>
            </a:r>
            <a:endParaRPr lang="en-US" sz="1100"/>
          </a:p>
        </p:txBody>
      </p:sp>
      <p:sp>
        <p:nvSpPr>
          <p:cNvPr id="30" name="AutoShape 30"/>
          <p:cNvSpPr/>
          <p:nvPr/>
        </p:nvSpPr>
        <p:spPr>
          <a:xfrm>
            <a:off x="8382000" y="4445000"/>
            <a:ext cx="2794000" cy="1524000"/>
          </a:xfrm>
          <a:prstGeom prst="roundRect">
            <a:avLst>
              <a:gd name="adj" fmla="val 6666"/>
            </a:avLst>
          </a:prstGeom>
          <a:solidFill>
            <a:srgbClr val="FAFAFA">
              <a:alpha val="100000"/>
            </a:srgbClr>
          </a:solidFill>
          <a:ln w="12700" cap="flat" cmpd="sng">
            <a:solidFill>
              <a:srgbClr val="EEEEEE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31" name="AutoShape 31"/>
          <p:cNvSpPr/>
          <p:nvPr/>
        </p:nvSpPr>
        <p:spPr>
          <a:xfrm>
            <a:off x="8509000" y="4572000"/>
            <a:ext cx="2540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1" i="0" u="none" strike="noStrike">
                <a:solidFill>
                  <a:srgbClr val="4CAF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执行动作 (THEN)</a:t>
            </a:r>
            <a:endParaRPr lang="en-US" sz="1100"/>
          </a:p>
        </p:txBody>
      </p:sp>
      <p:sp>
        <p:nvSpPr>
          <p:cNvPr id="32" name="AutoShape 32"/>
          <p:cNvSpPr/>
          <p:nvPr/>
        </p:nvSpPr>
        <p:spPr>
          <a:xfrm>
            <a:off x="8509000" y="4889500"/>
            <a:ext cx="2540000" cy="1016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1. 自动关闭对应区域的加湿器进水阀</a:t>
            </a:r>
            <a:b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2. 生成维修工单并分配给现场人员</a:t>
            </a:r>
            <a:b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3. 向安全监控中心推送实时漏水警报</a:t>
            </a:r>
            <a:endParaRPr lang="en-US" sz="11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融合四：巡检与报告，从“被动”到“主动”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270000"/>
            <a:ext cx="10668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将运维人员从繁琐的手工巡检中解放出来，聚焦于更有价值的分析和优化工作。</a:t>
            </a:r>
            <a:endParaRPr lang="en-US" sz="1100"/>
          </a:p>
        </p:txBody>
      </p:sp>
      <p:sp>
        <p:nvSpPr>
          <p:cNvPr id="4" name="AutoShape 4"/>
          <p:cNvSpPr/>
          <p:nvPr/>
        </p:nvSpPr>
        <p:spPr>
          <a:xfrm>
            <a:off x="762000" y="1905000"/>
            <a:ext cx="3556000" cy="1397000"/>
          </a:xfrm>
          <a:prstGeom prst="roundRect">
            <a:avLst>
              <a:gd name="adj" fmla="val 10909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52400" dist="508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6000" y="2222500"/>
            <a:ext cx="609600" cy="609600"/>
          </a:xfrm>
          <a:prstGeom prst="rect">
            <a:avLst/>
          </a:prstGeom>
        </p:spPr>
      </p:pic>
      <p:sp>
        <p:nvSpPr>
          <p:cNvPr id="6" name="AutoShape 6"/>
          <p:cNvSpPr/>
          <p:nvPr/>
        </p:nvSpPr>
        <p:spPr>
          <a:xfrm>
            <a:off x="1841500" y="2159000"/>
            <a:ext cx="2286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4CAF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每日基础巡检</a:t>
            </a:r>
            <a:endParaRPr lang="en-US" sz="1100"/>
          </a:p>
        </p:txBody>
      </p:sp>
      <p:sp>
        <p:nvSpPr>
          <p:cNvPr id="7" name="AutoShape 7"/>
          <p:cNvSpPr/>
          <p:nvPr/>
        </p:nvSpPr>
        <p:spPr>
          <a:xfrm>
            <a:off x="1841500" y="2603500"/>
            <a:ext cx="22225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自动监测UPS电池、精密空调状态、温湿度及漏水等关键环境指标。</a:t>
            </a:r>
            <a:endParaRPr lang="en-US" sz="1100"/>
          </a:p>
        </p:txBody>
      </p:sp>
      <p:sp>
        <p:nvSpPr>
          <p:cNvPr id="8" name="AutoShape 8"/>
          <p:cNvSpPr/>
          <p:nvPr/>
        </p:nvSpPr>
        <p:spPr>
          <a:xfrm>
            <a:off x="762000" y="3556000"/>
            <a:ext cx="3556000" cy="1397000"/>
          </a:xfrm>
          <a:prstGeom prst="roundRect">
            <a:avLst>
              <a:gd name="adj" fmla="val 10909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52400" dist="508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9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6000" y="3873500"/>
            <a:ext cx="609600" cy="609600"/>
          </a:xfrm>
          <a:prstGeom prst="rect">
            <a:avLst/>
          </a:prstGeom>
        </p:spPr>
      </p:pic>
      <p:sp>
        <p:nvSpPr>
          <p:cNvPr id="10" name="AutoShape 10"/>
          <p:cNvSpPr/>
          <p:nvPr/>
        </p:nvSpPr>
        <p:spPr>
          <a:xfrm>
            <a:off x="1841500" y="3810000"/>
            <a:ext cx="2286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4CAF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每周趋势周报</a:t>
            </a:r>
            <a:endParaRPr lang="en-US" sz="1100"/>
          </a:p>
        </p:txBody>
      </p:sp>
      <p:sp>
        <p:nvSpPr>
          <p:cNvPr id="11" name="AutoShape 11"/>
          <p:cNvSpPr/>
          <p:nvPr/>
        </p:nvSpPr>
        <p:spPr>
          <a:xfrm>
            <a:off x="1841500" y="4254500"/>
            <a:ext cx="22225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自动生成《机房环境周报》，深度分析温度变化趋势与设备负载率。</a:t>
            </a:r>
            <a:endParaRPr lang="en-US" sz="1100"/>
          </a:p>
        </p:txBody>
      </p:sp>
      <p:sp>
        <p:nvSpPr>
          <p:cNvPr id="12" name="AutoShape 12"/>
          <p:cNvSpPr/>
          <p:nvPr/>
        </p:nvSpPr>
        <p:spPr>
          <a:xfrm>
            <a:off x="762000" y="5207000"/>
            <a:ext cx="3556000" cy="1143000"/>
          </a:xfrm>
          <a:prstGeom prst="roundRect">
            <a:avLst>
              <a:gd name="adj" fmla="val 13333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52400" dist="508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3" name="Pictur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16000" y="5473700"/>
            <a:ext cx="609600" cy="609600"/>
          </a:xfrm>
          <a:prstGeom prst="rect">
            <a:avLst/>
          </a:prstGeom>
        </p:spPr>
      </p:pic>
      <p:sp>
        <p:nvSpPr>
          <p:cNvPr id="14" name="AutoShape 14"/>
          <p:cNvSpPr/>
          <p:nvPr/>
        </p:nvSpPr>
        <p:spPr>
          <a:xfrm>
            <a:off x="1841500" y="5397500"/>
            <a:ext cx="2286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4CAF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月度健康评估</a:t>
            </a:r>
            <a:endParaRPr lang="en-US" sz="1100"/>
          </a:p>
        </p:txBody>
      </p:sp>
      <p:sp>
        <p:nvSpPr>
          <p:cNvPr id="15" name="AutoShape 15"/>
          <p:cNvSpPr/>
          <p:nvPr/>
        </p:nvSpPr>
        <p:spPr>
          <a:xfrm>
            <a:off x="1841500" y="5778500"/>
            <a:ext cx="22225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生成设备健康度报告，基于数据预测潜在故障风险。</a:t>
            </a:r>
            <a:endParaRPr lang="en-US" sz="1100"/>
          </a:p>
        </p:txBody>
      </p:sp>
      <p:sp>
        <p:nvSpPr>
          <p:cNvPr id="16" name="AutoShape 16"/>
          <p:cNvSpPr/>
          <p:nvPr/>
        </p:nvSpPr>
        <p:spPr>
          <a:xfrm>
            <a:off x="4699000" y="1905000"/>
            <a:ext cx="6731000" cy="4445000"/>
          </a:xfrm>
          <a:prstGeom prst="roundRect">
            <a:avLst>
              <a:gd name="adj" fmla="val 3428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762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7" name="AutoShape 17"/>
          <p:cNvSpPr/>
          <p:nvPr/>
        </p:nvSpPr>
        <p:spPr>
          <a:xfrm>
            <a:off x="4953000" y="2159000"/>
            <a:ext cx="6223000" cy="609600"/>
          </a:xfrm>
          <a:prstGeom prst="roundRect">
            <a:avLst>
              <a:gd name="adj" fmla="val 16666"/>
            </a:avLst>
          </a:prstGeom>
          <a:solidFill>
            <a:srgbClr val="4CAF5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8" name="AutoShape 18"/>
          <p:cNvSpPr/>
          <p:nvPr/>
        </p:nvSpPr>
        <p:spPr>
          <a:xfrm>
            <a:off x="5207000" y="2260600"/>
            <a:ext cx="5715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FFFFFF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智能报告中心 | 自动化输出与即时分发</a:t>
            </a:r>
            <a:endParaRPr lang="en-US" sz="1100"/>
          </a:p>
        </p:txBody>
      </p:sp>
      <p:sp>
        <p:nvSpPr>
          <p:cNvPr id="19" name="AutoShape 19"/>
          <p:cNvSpPr/>
          <p:nvPr/>
        </p:nvSpPr>
        <p:spPr>
          <a:xfrm>
            <a:off x="4953000" y="3048000"/>
            <a:ext cx="2984500" cy="1778000"/>
          </a:xfrm>
          <a:prstGeom prst="roundRect">
            <a:avLst>
              <a:gd name="adj" fmla="val 5714"/>
            </a:avLst>
          </a:prstGeom>
          <a:solidFill>
            <a:srgbClr val="F9F9F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0" name="Picture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207000" y="3302000"/>
            <a:ext cx="711200" cy="711200"/>
          </a:xfrm>
          <a:prstGeom prst="rect">
            <a:avLst/>
          </a:prstGeom>
        </p:spPr>
      </p:pic>
      <p:sp>
        <p:nvSpPr>
          <p:cNvPr id="21" name="AutoShape 21"/>
          <p:cNvSpPr/>
          <p:nvPr/>
        </p:nvSpPr>
        <p:spPr>
          <a:xfrm>
            <a:off x="6096000" y="3365500"/>
            <a:ext cx="1651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5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多维数据可视化</a:t>
            </a:r>
            <a:endParaRPr lang="en-US" sz="1100"/>
          </a:p>
        </p:txBody>
      </p:sp>
      <p:sp>
        <p:nvSpPr>
          <p:cNvPr id="22" name="AutoShape 22"/>
          <p:cNvSpPr/>
          <p:nvPr/>
        </p:nvSpPr>
        <p:spPr>
          <a:xfrm>
            <a:off x="6096000" y="3810000"/>
            <a:ext cx="1651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图表化展示关键指标，直观呈现运行状态与趋势。</a:t>
            </a:r>
            <a:endParaRPr lang="en-US" sz="1100"/>
          </a:p>
        </p:txBody>
      </p:sp>
      <p:sp>
        <p:nvSpPr>
          <p:cNvPr id="23" name="AutoShape 23"/>
          <p:cNvSpPr/>
          <p:nvPr/>
        </p:nvSpPr>
        <p:spPr>
          <a:xfrm>
            <a:off x="8191500" y="3048000"/>
            <a:ext cx="2984500" cy="1778000"/>
          </a:xfrm>
          <a:prstGeom prst="roundRect">
            <a:avLst>
              <a:gd name="adj" fmla="val 5714"/>
            </a:avLst>
          </a:prstGeom>
          <a:solidFill>
            <a:srgbClr val="F9F9F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4" name="Picture 2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445500" y="3302000"/>
            <a:ext cx="711200" cy="711200"/>
          </a:xfrm>
          <a:prstGeom prst="rect">
            <a:avLst/>
          </a:prstGeom>
        </p:spPr>
      </p:pic>
      <p:sp>
        <p:nvSpPr>
          <p:cNvPr id="25" name="AutoShape 25"/>
          <p:cNvSpPr/>
          <p:nvPr/>
        </p:nvSpPr>
        <p:spPr>
          <a:xfrm>
            <a:off x="9334500" y="3365500"/>
            <a:ext cx="1651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5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主动式任务分发</a:t>
            </a:r>
            <a:endParaRPr lang="en-US" sz="1100"/>
          </a:p>
        </p:txBody>
      </p:sp>
      <p:sp>
        <p:nvSpPr>
          <p:cNvPr id="26" name="AutoShape 26"/>
          <p:cNvSpPr/>
          <p:nvPr/>
        </p:nvSpPr>
        <p:spPr>
          <a:xfrm>
            <a:off x="9334500" y="3810000"/>
            <a:ext cx="1651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变“人找事”为“事找人”，自动触达相关责任人。</a:t>
            </a:r>
            <a:endParaRPr lang="en-US" sz="1100"/>
          </a:p>
        </p:txBody>
      </p:sp>
      <p:sp>
        <p:nvSpPr>
          <p:cNvPr id="27" name="AutoShape 27"/>
          <p:cNvSpPr/>
          <p:nvPr/>
        </p:nvSpPr>
        <p:spPr>
          <a:xfrm>
            <a:off x="4953000" y="5080000"/>
            <a:ext cx="6223000" cy="1016000"/>
          </a:xfrm>
          <a:prstGeom prst="roundRect">
            <a:avLst>
              <a:gd name="adj" fmla="val 10000"/>
            </a:avLst>
          </a:prstGeom>
          <a:solidFill>
            <a:srgbClr val="4CAF50">
              <a:alpha val="1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8" name="AutoShape 28"/>
          <p:cNvSpPr/>
          <p:nvPr/>
        </p:nvSpPr>
        <p:spPr>
          <a:xfrm>
            <a:off x="5207000" y="5207000"/>
            <a:ext cx="5715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核心价值：释放运维生产力</a:t>
            </a:r>
            <a:endParaRPr lang="en-US" sz="1100"/>
          </a:p>
        </p:txBody>
      </p:sp>
      <p:sp>
        <p:nvSpPr>
          <p:cNvPr id="29" name="AutoShape 29"/>
          <p:cNvSpPr/>
          <p:nvPr/>
        </p:nvSpPr>
        <p:spPr>
          <a:xfrm>
            <a:off x="5207000" y="5588000"/>
            <a:ext cx="5715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减少</a:t>
            </a:r>
            <a:r>
              <a:rPr lang="en-US" sz="1400" b="1" i="0" u="none" strike="noStrike">
                <a:solidFill>
                  <a:srgbClr val="4CAF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80%</a:t>
            </a: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的手工台账时间，让团队资源集中投入到根因分析与性能优化中。</a:t>
            </a:r>
            <a:endParaRPr lang="en-US" sz="11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融合五：数据驱动，预测性维护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270000"/>
            <a:ext cx="10668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利用历史数据进行趋势分析，实现从“被动救火”到“主动防火”的运维跨越。</a:t>
            </a:r>
            <a:endParaRPr lang="en-US" sz="1100"/>
          </a:p>
        </p:txBody>
      </p:sp>
      <p:sp>
        <p:nvSpPr>
          <p:cNvPr id="4" name="AutoShape 4"/>
          <p:cNvSpPr/>
          <p:nvPr/>
        </p:nvSpPr>
        <p:spPr>
          <a:xfrm>
            <a:off x="762000" y="1905000"/>
            <a:ext cx="3810000" cy="4318000"/>
          </a:xfrm>
          <a:prstGeom prst="roundRect">
            <a:avLst>
              <a:gd name="adj" fmla="val 6666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540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651000" y="2413000"/>
            <a:ext cx="2032000" cy="1397000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651000" y="4191000"/>
            <a:ext cx="2032000" cy="1397000"/>
          </a:xfrm>
          <a:prstGeom prst="rect">
            <a:avLst/>
          </a:prstGeom>
        </p:spPr>
      </p:pic>
      <p:sp>
        <p:nvSpPr>
          <p:cNvPr id="7" name="AutoShape 7"/>
          <p:cNvSpPr/>
          <p:nvPr/>
        </p:nvSpPr>
        <p:spPr>
          <a:xfrm>
            <a:off x="1016000" y="5715000"/>
            <a:ext cx="3302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4CAF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AI DRIVEN FORECAST</a:t>
            </a:r>
            <a:endParaRPr lang="en-US" sz="1100"/>
          </a:p>
        </p:txBody>
      </p:sp>
      <p:sp>
        <p:nvSpPr>
          <p:cNvPr id="8" name="AutoShape 8"/>
          <p:cNvSpPr/>
          <p:nvPr/>
        </p:nvSpPr>
        <p:spPr>
          <a:xfrm>
            <a:off x="4953000" y="1905000"/>
            <a:ext cx="3175000" cy="2032000"/>
          </a:xfrm>
          <a:prstGeom prst="roundRect">
            <a:avLst>
              <a:gd name="adj" fmla="val 750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25400" dir="27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9" name="AutoShape 9"/>
          <p:cNvSpPr/>
          <p:nvPr/>
        </p:nvSpPr>
        <p:spPr>
          <a:xfrm>
            <a:off x="5207000" y="2159000"/>
            <a:ext cx="711200" cy="711200"/>
          </a:xfrm>
          <a:prstGeom prst="ellipse">
            <a:avLst/>
          </a:prstGeom>
          <a:solidFill>
            <a:srgbClr val="4CAF50">
              <a:alpha val="15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359400" y="2311400"/>
            <a:ext cx="406400" cy="406400"/>
          </a:xfrm>
          <a:prstGeom prst="rect">
            <a:avLst/>
          </a:prstGeom>
        </p:spPr>
      </p:pic>
      <p:sp>
        <p:nvSpPr>
          <p:cNvPr id="11" name="AutoShape 11"/>
          <p:cNvSpPr/>
          <p:nvPr/>
        </p:nvSpPr>
        <p:spPr>
          <a:xfrm>
            <a:off x="6096000" y="2159000"/>
            <a:ext cx="1905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空调压缩机预警</a:t>
            </a:r>
            <a:endParaRPr lang="en-US" sz="1100"/>
          </a:p>
        </p:txBody>
      </p:sp>
      <p:sp>
        <p:nvSpPr>
          <p:cNvPr id="12" name="AutoShape 12"/>
          <p:cNvSpPr/>
          <p:nvPr/>
        </p:nvSpPr>
        <p:spPr>
          <a:xfrm>
            <a:off x="5207000" y="3048000"/>
            <a:ext cx="2667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分析运行电流、排气温度等核心指标趋势，可提前7-30天精准预警潜在故障风险。</a:t>
            </a:r>
            <a:endParaRPr lang="en-US" sz="1100"/>
          </a:p>
        </p:txBody>
      </p:sp>
      <p:sp>
        <p:nvSpPr>
          <p:cNvPr id="13" name="AutoShape 13"/>
          <p:cNvSpPr/>
          <p:nvPr/>
        </p:nvSpPr>
        <p:spPr>
          <a:xfrm>
            <a:off x="8382000" y="1905000"/>
            <a:ext cx="3175000" cy="2032000"/>
          </a:xfrm>
          <a:prstGeom prst="roundRect">
            <a:avLst>
              <a:gd name="adj" fmla="val 750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25400" dir="27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4" name="AutoShape 14"/>
          <p:cNvSpPr/>
          <p:nvPr/>
        </p:nvSpPr>
        <p:spPr>
          <a:xfrm>
            <a:off x="8636000" y="2159000"/>
            <a:ext cx="711200" cy="711200"/>
          </a:xfrm>
          <a:prstGeom prst="ellipse">
            <a:avLst/>
          </a:prstGeom>
          <a:solidFill>
            <a:srgbClr val="4CAF50">
              <a:alpha val="15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5" name="Picture 1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788400" y="2311400"/>
            <a:ext cx="406400" cy="406400"/>
          </a:xfrm>
          <a:prstGeom prst="rect">
            <a:avLst/>
          </a:prstGeom>
        </p:spPr>
      </p:pic>
      <p:sp>
        <p:nvSpPr>
          <p:cNvPr id="16" name="AutoShape 16"/>
          <p:cNvSpPr/>
          <p:nvPr/>
        </p:nvSpPr>
        <p:spPr>
          <a:xfrm>
            <a:off x="9525000" y="2159000"/>
            <a:ext cx="1905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UPS电池寿命预测</a:t>
            </a:r>
            <a:endParaRPr lang="en-US" sz="1100"/>
          </a:p>
        </p:txBody>
      </p:sp>
      <p:sp>
        <p:nvSpPr>
          <p:cNvPr id="17" name="AutoShape 17"/>
          <p:cNvSpPr/>
          <p:nvPr/>
        </p:nvSpPr>
        <p:spPr>
          <a:xfrm>
            <a:off x="8636000" y="3048000"/>
            <a:ext cx="2667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持续监测电池内阻与浮充电压变化，智能预警电池老化状态，科学建议最佳更换周期。</a:t>
            </a:r>
            <a:endParaRPr lang="en-US" sz="1100"/>
          </a:p>
        </p:txBody>
      </p:sp>
      <p:sp>
        <p:nvSpPr>
          <p:cNvPr id="18" name="AutoShape 18"/>
          <p:cNvSpPr/>
          <p:nvPr/>
        </p:nvSpPr>
        <p:spPr>
          <a:xfrm>
            <a:off x="4953000" y="4191000"/>
            <a:ext cx="3175000" cy="2032000"/>
          </a:xfrm>
          <a:prstGeom prst="roundRect">
            <a:avLst>
              <a:gd name="adj" fmla="val 750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25400" dir="27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9" name="AutoShape 19"/>
          <p:cNvSpPr/>
          <p:nvPr/>
        </p:nvSpPr>
        <p:spPr>
          <a:xfrm>
            <a:off x="5207000" y="4445000"/>
            <a:ext cx="711200" cy="711200"/>
          </a:xfrm>
          <a:prstGeom prst="ellipse">
            <a:avLst/>
          </a:prstGeom>
          <a:solidFill>
            <a:srgbClr val="4CAF50">
              <a:alpha val="15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0" name="Picture 2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359400" y="4597400"/>
            <a:ext cx="406400" cy="406400"/>
          </a:xfrm>
          <a:prstGeom prst="rect">
            <a:avLst/>
          </a:prstGeom>
        </p:spPr>
      </p:pic>
      <p:sp>
        <p:nvSpPr>
          <p:cNvPr id="21" name="AutoShape 21"/>
          <p:cNvSpPr/>
          <p:nvPr/>
        </p:nvSpPr>
        <p:spPr>
          <a:xfrm>
            <a:off x="6096000" y="4445000"/>
            <a:ext cx="1905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供电容量趋势预警</a:t>
            </a:r>
            <a:endParaRPr lang="en-US" sz="1100"/>
          </a:p>
        </p:txBody>
      </p:sp>
      <p:sp>
        <p:nvSpPr>
          <p:cNvPr id="22" name="AutoShape 22"/>
          <p:cNvSpPr/>
          <p:nvPr/>
        </p:nvSpPr>
        <p:spPr>
          <a:xfrm>
            <a:off x="5207000" y="5334000"/>
            <a:ext cx="2667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基于线路负载率历史曲线与业务增长模型，提前预测未来容量瓶颈，避免意外超载。</a:t>
            </a:r>
            <a:endParaRPr lang="en-US" sz="1100"/>
          </a:p>
        </p:txBody>
      </p:sp>
      <p:sp>
        <p:nvSpPr>
          <p:cNvPr id="23" name="AutoShape 23"/>
          <p:cNvSpPr/>
          <p:nvPr/>
        </p:nvSpPr>
        <p:spPr>
          <a:xfrm>
            <a:off x="8382000" y="4191000"/>
            <a:ext cx="3175000" cy="2032000"/>
          </a:xfrm>
          <a:prstGeom prst="roundRect">
            <a:avLst>
              <a:gd name="adj" fmla="val 750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25400" dir="27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4" name="AutoShape 24"/>
          <p:cNvSpPr/>
          <p:nvPr/>
        </p:nvSpPr>
        <p:spPr>
          <a:xfrm>
            <a:off x="8636000" y="4445000"/>
            <a:ext cx="711200" cy="711200"/>
          </a:xfrm>
          <a:prstGeom prst="ellipse">
            <a:avLst/>
          </a:prstGeom>
          <a:solidFill>
            <a:srgbClr val="4CAF50">
              <a:alpha val="15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5" name="Picture 25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8788400" y="4597400"/>
            <a:ext cx="406400" cy="406400"/>
          </a:xfrm>
          <a:prstGeom prst="rect">
            <a:avLst/>
          </a:prstGeom>
        </p:spPr>
      </p:pic>
      <p:sp>
        <p:nvSpPr>
          <p:cNvPr id="26" name="AutoShape 26"/>
          <p:cNvSpPr/>
          <p:nvPr/>
        </p:nvSpPr>
        <p:spPr>
          <a:xfrm>
            <a:off x="9525000" y="4445000"/>
            <a:ext cx="1905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机柜热点智能识别</a:t>
            </a:r>
            <a:endParaRPr lang="en-US" sz="1100"/>
          </a:p>
        </p:txBody>
      </p:sp>
      <p:sp>
        <p:nvSpPr>
          <p:cNvPr id="27" name="AutoShape 27"/>
          <p:cNvSpPr/>
          <p:nvPr/>
        </p:nvSpPr>
        <p:spPr>
          <a:xfrm>
            <a:off x="8636000" y="5334000"/>
            <a:ext cx="2667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全域扫描所有机柜温度数据，快速锁定长期偏高的“热点机柜”，辅助优化机房气流组织。</a:t>
            </a:r>
            <a:endParaRPr lang="en-US" sz="11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71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zh-CN" alt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监控易</a:t>
            </a: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一体化监控五大融合能力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778000"/>
            <a:ext cx="1930400" cy="4064000"/>
          </a:xfrm>
          <a:prstGeom prst="roundRect">
            <a:avLst>
              <a:gd name="adj" fmla="val 7894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1346200" y="2159000"/>
            <a:ext cx="762000" cy="762000"/>
          </a:xfrm>
          <a:prstGeom prst="ellipse">
            <a:avLst/>
          </a:prstGeom>
          <a:solidFill>
            <a:srgbClr val="4CAF5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36700" y="2349500"/>
            <a:ext cx="381000" cy="381000"/>
          </a:xfrm>
          <a:prstGeom prst="rect">
            <a:avLst/>
          </a:prstGeom>
        </p:spPr>
      </p:pic>
      <p:sp>
        <p:nvSpPr>
          <p:cNvPr id="6" name="AutoShape 6"/>
          <p:cNvSpPr/>
          <p:nvPr/>
        </p:nvSpPr>
        <p:spPr>
          <a:xfrm>
            <a:off x="889000" y="3175000"/>
            <a:ext cx="16764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统一采集</a:t>
            </a:r>
            <a:endParaRPr lang="en-US" sz="1100"/>
          </a:p>
        </p:txBody>
      </p:sp>
      <p:sp>
        <p:nvSpPr>
          <p:cNvPr id="7" name="AutoShape 7"/>
          <p:cNvSpPr/>
          <p:nvPr/>
        </p:nvSpPr>
        <p:spPr>
          <a:xfrm>
            <a:off x="1016000" y="3937000"/>
            <a:ext cx="1422400" cy="1016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17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一个平台</a:t>
            </a:r>
            <a:b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看全动环与IT设施</a:t>
            </a:r>
            <a:endParaRPr lang="en-US" sz="1100"/>
          </a:p>
        </p:txBody>
      </p:sp>
      <p:sp>
        <p:nvSpPr>
          <p:cNvPr id="8" name="AutoShape 8"/>
          <p:cNvSpPr/>
          <p:nvPr/>
        </p:nvSpPr>
        <p:spPr>
          <a:xfrm>
            <a:off x="2946400" y="1778000"/>
            <a:ext cx="1930400" cy="4064000"/>
          </a:xfrm>
          <a:prstGeom prst="roundRect">
            <a:avLst>
              <a:gd name="adj" fmla="val 7894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9" name="AutoShape 9"/>
          <p:cNvSpPr/>
          <p:nvPr/>
        </p:nvSpPr>
        <p:spPr>
          <a:xfrm>
            <a:off x="3530600" y="2159000"/>
            <a:ext cx="762000" cy="762000"/>
          </a:xfrm>
          <a:prstGeom prst="ellipse">
            <a:avLst/>
          </a:prstGeom>
          <a:solidFill>
            <a:srgbClr val="4CAF5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721100" y="2349500"/>
            <a:ext cx="381000" cy="381000"/>
          </a:xfrm>
          <a:prstGeom prst="rect">
            <a:avLst/>
          </a:prstGeom>
        </p:spPr>
      </p:pic>
      <p:sp>
        <p:nvSpPr>
          <p:cNvPr id="11" name="AutoShape 11"/>
          <p:cNvSpPr/>
          <p:nvPr/>
        </p:nvSpPr>
        <p:spPr>
          <a:xfrm>
            <a:off x="3073400" y="3175000"/>
            <a:ext cx="16764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统一告警</a:t>
            </a:r>
            <a:endParaRPr lang="en-US" sz="1100"/>
          </a:p>
        </p:txBody>
      </p:sp>
      <p:sp>
        <p:nvSpPr>
          <p:cNvPr id="12" name="AutoShape 12"/>
          <p:cNvSpPr/>
          <p:nvPr/>
        </p:nvSpPr>
        <p:spPr>
          <a:xfrm>
            <a:off x="3200400" y="3937000"/>
            <a:ext cx="1422400" cy="1016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17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智能关联分析</a:t>
            </a:r>
            <a:b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直达故障根本原因</a:t>
            </a:r>
            <a:endParaRPr lang="en-US" sz="1100"/>
          </a:p>
        </p:txBody>
      </p:sp>
      <p:sp>
        <p:nvSpPr>
          <p:cNvPr id="13" name="AutoShape 13"/>
          <p:cNvSpPr/>
          <p:nvPr/>
        </p:nvSpPr>
        <p:spPr>
          <a:xfrm>
            <a:off x="5130800" y="1778000"/>
            <a:ext cx="1930400" cy="4064000"/>
          </a:xfrm>
          <a:prstGeom prst="roundRect">
            <a:avLst>
              <a:gd name="adj" fmla="val 7894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4" name="AutoShape 14"/>
          <p:cNvSpPr/>
          <p:nvPr/>
        </p:nvSpPr>
        <p:spPr>
          <a:xfrm>
            <a:off x="5715000" y="2159000"/>
            <a:ext cx="762000" cy="762000"/>
          </a:xfrm>
          <a:prstGeom prst="ellipse">
            <a:avLst/>
          </a:prstGeom>
          <a:solidFill>
            <a:srgbClr val="4CAF5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5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905500" y="2349500"/>
            <a:ext cx="381000" cy="381000"/>
          </a:xfrm>
          <a:prstGeom prst="rect">
            <a:avLst/>
          </a:prstGeom>
        </p:spPr>
      </p:pic>
      <p:sp>
        <p:nvSpPr>
          <p:cNvPr id="16" name="AutoShape 16"/>
          <p:cNvSpPr/>
          <p:nvPr/>
        </p:nvSpPr>
        <p:spPr>
          <a:xfrm>
            <a:off x="5257800" y="3175000"/>
            <a:ext cx="16764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自动处置</a:t>
            </a:r>
            <a:endParaRPr lang="en-US" sz="1100"/>
          </a:p>
        </p:txBody>
      </p:sp>
      <p:sp>
        <p:nvSpPr>
          <p:cNvPr id="17" name="AutoShape 17"/>
          <p:cNvSpPr/>
          <p:nvPr/>
        </p:nvSpPr>
        <p:spPr>
          <a:xfrm>
            <a:off x="5384800" y="3937000"/>
            <a:ext cx="1422400" cy="1016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17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预案自动化驱动</a:t>
            </a:r>
            <a:b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实现故障前介入</a:t>
            </a:r>
            <a:endParaRPr lang="en-US" sz="1100"/>
          </a:p>
        </p:txBody>
      </p:sp>
      <p:sp>
        <p:nvSpPr>
          <p:cNvPr id="18" name="AutoShape 18"/>
          <p:cNvSpPr/>
          <p:nvPr/>
        </p:nvSpPr>
        <p:spPr>
          <a:xfrm>
            <a:off x="7315200" y="1778000"/>
            <a:ext cx="1930400" cy="4064000"/>
          </a:xfrm>
          <a:prstGeom prst="roundRect">
            <a:avLst>
              <a:gd name="adj" fmla="val 7894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9" name="AutoShape 19"/>
          <p:cNvSpPr/>
          <p:nvPr/>
        </p:nvSpPr>
        <p:spPr>
          <a:xfrm>
            <a:off x="7899400" y="2159000"/>
            <a:ext cx="762000" cy="762000"/>
          </a:xfrm>
          <a:prstGeom prst="ellipse">
            <a:avLst/>
          </a:prstGeom>
          <a:solidFill>
            <a:srgbClr val="4CAF5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0" name="Picture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089900" y="2349500"/>
            <a:ext cx="381000" cy="381000"/>
          </a:xfrm>
          <a:prstGeom prst="rect">
            <a:avLst/>
          </a:prstGeom>
        </p:spPr>
      </p:pic>
      <p:sp>
        <p:nvSpPr>
          <p:cNvPr id="21" name="AutoShape 21"/>
          <p:cNvSpPr/>
          <p:nvPr/>
        </p:nvSpPr>
        <p:spPr>
          <a:xfrm>
            <a:off x="7442200" y="3175000"/>
            <a:ext cx="16764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主动巡检</a:t>
            </a:r>
            <a:endParaRPr lang="en-US" sz="1100"/>
          </a:p>
        </p:txBody>
      </p:sp>
      <p:sp>
        <p:nvSpPr>
          <p:cNvPr id="22" name="AutoShape 22"/>
          <p:cNvSpPr/>
          <p:nvPr/>
        </p:nvSpPr>
        <p:spPr>
          <a:xfrm>
            <a:off x="7569200" y="3937000"/>
            <a:ext cx="1422400" cy="1016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17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巡检报告自动生成</a:t>
            </a:r>
            <a:b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彻底解放运维双手</a:t>
            </a:r>
            <a:endParaRPr lang="en-US" sz="1100"/>
          </a:p>
        </p:txBody>
      </p:sp>
      <p:sp>
        <p:nvSpPr>
          <p:cNvPr id="23" name="AutoShape 23"/>
          <p:cNvSpPr/>
          <p:nvPr/>
        </p:nvSpPr>
        <p:spPr>
          <a:xfrm>
            <a:off x="9499600" y="1778000"/>
            <a:ext cx="1930400" cy="4064000"/>
          </a:xfrm>
          <a:prstGeom prst="roundRect">
            <a:avLst>
              <a:gd name="adj" fmla="val 7894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4" name="AutoShape 24"/>
          <p:cNvSpPr/>
          <p:nvPr/>
        </p:nvSpPr>
        <p:spPr>
          <a:xfrm>
            <a:off x="10083800" y="2159000"/>
            <a:ext cx="762000" cy="762000"/>
          </a:xfrm>
          <a:prstGeom prst="ellipse">
            <a:avLst/>
          </a:prstGeom>
          <a:solidFill>
            <a:srgbClr val="4CAF5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5" name="Picture 2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274300" y="2349500"/>
            <a:ext cx="381000" cy="381000"/>
          </a:xfrm>
          <a:prstGeom prst="rect">
            <a:avLst/>
          </a:prstGeom>
        </p:spPr>
      </p:pic>
      <p:sp>
        <p:nvSpPr>
          <p:cNvPr id="26" name="AutoShape 26"/>
          <p:cNvSpPr/>
          <p:nvPr/>
        </p:nvSpPr>
        <p:spPr>
          <a:xfrm>
            <a:off x="9626600" y="3175000"/>
            <a:ext cx="16764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预测维护</a:t>
            </a:r>
            <a:endParaRPr lang="en-US" sz="1100"/>
          </a:p>
        </p:txBody>
      </p:sp>
      <p:sp>
        <p:nvSpPr>
          <p:cNvPr id="27" name="AutoShape 27"/>
          <p:cNvSpPr/>
          <p:nvPr/>
        </p:nvSpPr>
        <p:spPr>
          <a:xfrm>
            <a:off x="9753600" y="3937000"/>
            <a:ext cx="1422400" cy="1016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17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AI数据驱动决策</a:t>
            </a:r>
            <a:b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实现从救火到防火</a:t>
            </a:r>
            <a:endParaRPr lang="en-US" sz="11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实战案例：某省级政务云数据中心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524000"/>
            <a:ext cx="5207000" cy="4826000"/>
          </a:xfrm>
          <a:prstGeom prst="roundRect">
            <a:avLst>
              <a:gd name="adj" fmla="val 3157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27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1016000" y="1778000"/>
            <a:ext cx="4699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4CAF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▌ 数据中心规模概览</a:t>
            </a:r>
            <a:endParaRPr lang="en-US" sz="1100"/>
          </a:p>
        </p:txBody>
      </p:sp>
      <p:sp>
        <p:nvSpPr>
          <p:cNvPr id="5" name="AutoShape 5"/>
          <p:cNvSpPr/>
          <p:nvPr/>
        </p:nvSpPr>
        <p:spPr>
          <a:xfrm>
            <a:off x="1016000" y="2413000"/>
            <a:ext cx="2286000" cy="1397000"/>
          </a:xfrm>
          <a:prstGeom prst="roundRect">
            <a:avLst>
              <a:gd name="adj" fmla="val 7272"/>
            </a:avLst>
          </a:prstGeom>
          <a:solidFill>
            <a:srgbClr val="F0F9F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06500" y="2667000"/>
            <a:ext cx="508000" cy="508000"/>
          </a:xfrm>
          <a:prstGeom prst="rect">
            <a:avLst/>
          </a:prstGeom>
        </p:spPr>
      </p:pic>
      <p:sp>
        <p:nvSpPr>
          <p:cNvPr id="7" name="AutoShape 7"/>
          <p:cNvSpPr/>
          <p:nvPr/>
        </p:nvSpPr>
        <p:spPr>
          <a:xfrm>
            <a:off x="1905000" y="2667000"/>
            <a:ext cx="1270000" cy="444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200+</a:t>
            </a:r>
            <a:endParaRPr lang="en-US" sz="1100"/>
          </a:p>
        </p:txBody>
      </p:sp>
      <p:sp>
        <p:nvSpPr>
          <p:cNvPr id="8" name="AutoShape 8"/>
          <p:cNvSpPr/>
          <p:nvPr/>
        </p:nvSpPr>
        <p:spPr>
          <a:xfrm>
            <a:off x="1905000" y="3238500"/>
            <a:ext cx="1270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777777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标准机柜部署</a:t>
            </a:r>
            <a:endParaRPr lang="en-US" sz="1100"/>
          </a:p>
        </p:txBody>
      </p:sp>
      <p:sp>
        <p:nvSpPr>
          <p:cNvPr id="9" name="AutoShape 9"/>
          <p:cNvSpPr/>
          <p:nvPr/>
        </p:nvSpPr>
        <p:spPr>
          <a:xfrm>
            <a:off x="3429000" y="2413000"/>
            <a:ext cx="2286000" cy="1397000"/>
          </a:xfrm>
          <a:prstGeom prst="roundRect">
            <a:avLst>
              <a:gd name="adj" fmla="val 7272"/>
            </a:avLst>
          </a:prstGeom>
          <a:solidFill>
            <a:srgbClr val="F0F9F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619500" y="2667000"/>
            <a:ext cx="508000" cy="508000"/>
          </a:xfrm>
          <a:prstGeom prst="rect">
            <a:avLst/>
          </a:prstGeom>
        </p:spPr>
      </p:pic>
      <p:sp>
        <p:nvSpPr>
          <p:cNvPr id="11" name="AutoShape 11"/>
          <p:cNvSpPr/>
          <p:nvPr/>
        </p:nvSpPr>
        <p:spPr>
          <a:xfrm>
            <a:off x="4318000" y="2667000"/>
            <a:ext cx="1270000" cy="444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500+</a:t>
            </a:r>
            <a:endParaRPr lang="en-US" sz="1100"/>
          </a:p>
        </p:txBody>
      </p:sp>
      <p:sp>
        <p:nvSpPr>
          <p:cNvPr id="12" name="AutoShape 12"/>
          <p:cNvSpPr/>
          <p:nvPr/>
        </p:nvSpPr>
        <p:spPr>
          <a:xfrm>
            <a:off x="4318000" y="3238500"/>
            <a:ext cx="1270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777777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物理服务器节点</a:t>
            </a:r>
            <a:endParaRPr lang="en-US" sz="1100"/>
          </a:p>
        </p:txBody>
      </p:sp>
      <p:sp>
        <p:nvSpPr>
          <p:cNvPr id="13" name="AutoShape 13"/>
          <p:cNvSpPr/>
          <p:nvPr/>
        </p:nvSpPr>
        <p:spPr>
          <a:xfrm>
            <a:off x="1016000" y="4064000"/>
            <a:ext cx="2286000" cy="1397000"/>
          </a:xfrm>
          <a:prstGeom prst="roundRect">
            <a:avLst>
              <a:gd name="adj" fmla="val 7272"/>
            </a:avLst>
          </a:prstGeom>
          <a:solidFill>
            <a:srgbClr val="F0F9F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4" name="Picture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206500" y="4318000"/>
            <a:ext cx="508000" cy="508000"/>
          </a:xfrm>
          <a:prstGeom prst="rect">
            <a:avLst/>
          </a:prstGeom>
        </p:spPr>
      </p:pic>
      <p:sp>
        <p:nvSpPr>
          <p:cNvPr id="15" name="AutoShape 15"/>
          <p:cNvSpPr/>
          <p:nvPr/>
        </p:nvSpPr>
        <p:spPr>
          <a:xfrm>
            <a:off x="1905000" y="4318000"/>
            <a:ext cx="1270000" cy="444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1k+</a:t>
            </a:r>
            <a:endParaRPr lang="en-US" sz="1100"/>
          </a:p>
        </p:txBody>
      </p:sp>
      <p:sp>
        <p:nvSpPr>
          <p:cNvPr id="16" name="AutoShape 16"/>
          <p:cNvSpPr/>
          <p:nvPr/>
        </p:nvSpPr>
        <p:spPr>
          <a:xfrm>
            <a:off x="1905000" y="4889500"/>
            <a:ext cx="1270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777777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业务虚拟机实例</a:t>
            </a:r>
            <a:endParaRPr lang="en-US" sz="1100"/>
          </a:p>
        </p:txBody>
      </p:sp>
      <p:sp>
        <p:nvSpPr>
          <p:cNvPr id="17" name="AutoShape 17"/>
          <p:cNvSpPr/>
          <p:nvPr/>
        </p:nvSpPr>
        <p:spPr>
          <a:xfrm>
            <a:off x="3429000" y="4064000"/>
            <a:ext cx="2286000" cy="1397000"/>
          </a:xfrm>
          <a:prstGeom prst="roundRect">
            <a:avLst>
              <a:gd name="adj" fmla="val 7272"/>
            </a:avLst>
          </a:prstGeom>
          <a:solidFill>
            <a:srgbClr val="F0F9F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8" name="Picture 1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619500" y="4318000"/>
            <a:ext cx="508000" cy="508000"/>
          </a:xfrm>
          <a:prstGeom prst="rect">
            <a:avLst/>
          </a:prstGeom>
        </p:spPr>
      </p:pic>
      <p:sp>
        <p:nvSpPr>
          <p:cNvPr id="19" name="AutoShape 19"/>
          <p:cNvSpPr/>
          <p:nvPr/>
        </p:nvSpPr>
        <p:spPr>
          <a:xfrm>
            <a:off x="4318000" y="4318000"/>
            <a:ext cx="1270000" cy="444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20 / 8</a:t>
            </a:r>
            <a:endParaRPr lang="en-US" sz="1100"/>
          </a:p>
        </p:txBody>
      </p:sp>
      <p:sp>
        <p:nvSpPr>
          <p:cNvPr id="20" name="AutoShape 20"/>
          <p:cNvSpPr/>
          <p:nvPr/>
        </p:nvSpPr>
        <p:spPr>
          <a:xfrm>
            <a:off x="4318000" y="4889500"/>
            <a:ext cx="1397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777777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精密空调 / UPS配置</a:t>
            </a:r>
            <a:endParaRPr lang="en-US" sz="1100"/>
          </a:p>
        </p:txBody>
      </p:sp>
      <p:sp>
        <p:nvSpPr>
          <p:cNvPr id="21" name="AutoShape 21"/>
          <p:cNvSpPr/>
          <p:nvPr/>
        </p:nvSpPr>
        <p:spPr>
          <a:xfrm>
            <a:off x="6223000" y="1524000"/>
            <a:ext cx="5207000" cy="4826000"/>
          </a:xfrm>
          <a:prstGeom prst="roundRect">
            <a:avLst>
              <a:gd name="adj" fmla="val 3157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27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2" name="AutoShape 22"/>
          <p:cNvSpPr/>
          <p:nvPr/>
        </p:nvSpPr>
        <p:spPr>
          <a:xfrm>
            <a:off x="6477000" y="1778000"/>
            <a:ext cx="4699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4CAF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▌ 改造前核心痛点</a:t>
            </a:r>
            <a:endParaRPr lang="en-US" sz="1100"/>
          </a:p>
        </p:txBody>
      </p:sp>
      <p:sp>
        <p:nvSpPr>
          <p:cNvPr id="23" name="AutoShape 23"/>
          <p:cNvSpPr/>
          <p:nvPr/>
        </p:nvSpPr>
        <p:spPr>
          <a:xfrm>
            <a:off x="6477000" y="2413000"/>
            <a:ext cx="4699000" cy="889000"/>
          </a:xfrm>
          <a:prstGeom prst="roundRect">
            <a:avLst>
              <a:gd name="adj" fmla="val 11428"/>
            </a:avLst>
          </a:prstGeom>
          <a:solidFill>
            <a:srgbClr val="F9F9F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4" name="AutoShape 24"/>
          <p:cNvSpPr/>
          <p:nvPr/>
        </p:nvSpPr>
        <p:spPr>
          <a:xfrm>
            <a:off x="6477000" y="2603500"/>
            <a:ext cx="50800" cy="508000"/>
          </a:xfrm>
          <a:prstGeom prst="roundRect">
            <a:avLst>
              <a:gd name="adj" fmla="val 0"/>
            </a:avLst>
          </a:prstGeom>
          <a:solidFill>
            <a:srgbClr val="F57C0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5" name="Picture 2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731000" y="2641600"/>
            <a:ext cx="457200" cy="457200"/>
          </a:xfrm>
          <a:prstGeom prst="rect">
            <a:avLst/>
          </a:prstGeom>
        </p:spPr>
      </p:pic>
      <p:sp>
        <p:nvSpPr>
          <p:cNvPr id="26" name="AutoShape 26"/>
          <p:cNvSpPr/>
          <p:nvPr/>
        </p:nvSpPr>
        <p:spPr>
          <a:xfrm>
            <a:off x="7366000" y="2565400"/>
            <a:ext cx="3683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动环与IT监控分离</a:t>
            </a:r>
            <a:endParaRPr lang="en-US" sz="1100"/>
          </a:p>
        </p:txBody>
      </p:sp>
      <p:sp>
        <p:nvSpPr>
          <p:cNvPr id="27" name="AutoShape 27"/>
          <p:cNvSpPr/>
          <p:nvPr/>
        </p:nvSpPr>
        <p:spPr>
          <a:xfrm>
            <a:off x="7366000" y="2921000"/>
            <a:ext cx="3683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777777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空调突发故障时，IT部门无法第一时间感知，导致业务风险。</a:t>
            </a:r>
            <a:endParaRPr lang="en-US" sz="1100"/>
          </a:p>
        </p:txBody>
      </p:sp>
      <p:sp>
        <p:nvSpPr>
          <p:cNvPr id="28" name="AutoShape 28"/>
          <p:cNvSpPr/>
          <p:nvPr/>
        </p:nvSpPr>
        <p:spPr>
          <a:xfrm>
            <a:off x="6477000" y="3429000"/>
            <a:ext cx="4699000" cy="889000"/>
          </a:xfrm>
          <a:prstGeom prst="roundRect">
            <a:avLst>
              <a:gd name="adj" fmla="val 11428"/>
            </a:avLst>
          </a:prstGeom>
          <a:solidFill>
            <a:srgbClr val="F9F9F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9" name="AutoShape 29"/>
          <p:cNvSpPr/>
          <p:nvPr/>
        </p:nvSpPr>
        <p:spPr>
          <a:xfrm>
            <a:off x="6477000" y="3619500"/>
            <a:ext cx="50800" cy="508000"/>
          </a:xfrm>
          <a:prstGeom prst="roundRect">
            <a:avLst>
              <a:gd name="adj" fmla="val 0"/>
            </a:avLst>
          </a:prstGeom>
          <a:solidFill>
            <a:srgbClr val="F57C0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30" name="Picture 30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731000" y="3657600"/>
            <a:ext cx="457200" cy="457200"/>
          </a:xfrm>
          <a:prstGeom prst="rect">
            <a:avLst/>
          </a:prstGeom>
        </p:spPr>
      </p:pic>
      <p:sp>
        <p:nvSpPr>
          <p:cNvPr id="31" name="AutoShape 31"/>
          <p:cNvSpPr/>
          <p:nvPr/>
        </p:nvSpPr>
        <p:spPr>
          <a:xfrm>
            <a:off x="7366000" y="3581400"/>
            <a:ext cx="3683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告警处理无闭环管理</a:t>
            </a:r>
            <a:endParaRPr lang="en-US" sz="1100"/>
          </a:p>
        </p:txBody>
      </p:sp>
      <p:sp>
        <p:nvSpPr>
          <p:cNvPr id="32" name="AutoShape 32"/>
          <p:cNvSpPr/>
          <p:nvPr/>
        </p:nvSpPr>
        <p:spPr>
          <a:xfrm>
            <a:off x="7366000" y="3937000"/>
            <a:ext cx="3683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777777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仅靠短信告警，故障处理过程完全“黑箱”，无法追踪和复盘。</a:t>
            </a:r>
            <a:endParaRPr lang="en-US" sz="1100"/>
          </a:p>
        </p:txBody>
      </p:sp>
      <p:sp>
        <p:nvSpPr>
          <p:cNvPr id="33" name="AutoShape 33"/>
          <p:cNvSpPr/>
          <p:nvPr/>
        </p:nvSpPr>
        <p:spPr>
          <a:xfrm>
            <a:off x="6477000" y="4445000"/>
            <a:ext cx="4699000" cy="889000"/>
          </a:xfrm>
          <a:prstGeom prst="roundRect">
            <a:avLst>
              <a:gd name="adj" fmla="val 11428"/>
            </a:avLst>
          </a:prstGeom>
          <a:solidFill>
            <a:srgbClr val="F9F9F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34" name="AutoShape 34"/>
          <p:cNvSpPr/>
          <p:nvPr/>
        </p:nvSpPr>
        <p:spPr>
          <a:xfrm>
            <a:off x="6477000" y="4635500"/>
            <a:ext cx="50800" cy="508000"/>
          </a:xfrm>
          <a:prstGeom prst="roundRect">
            <a:avLst>
              <a:gd name="adj" fmla="val 0"/>
            </a:avLst>
          </a:prstGeom>
          <a:solidFill>
            <a:srgbClr val="F57C0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35" name="Picture 35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731000" y="4673600"/>
            <a:ext cx="457200" cy="457200"/>
          </a:xfrm>
          <a:prstGeom prst="rect">
            <a:avLst/>
          </a:prstGeom>
        </p:spPr>
      </p:pic>
      <p:sp>
        <p:nvSpPr>
          <p:cNvPr id="36" name="AutoShape 36"/>
          <p:cNvSpPr/>
          <p:nvPr/>
        </p:nvSpPr>
        <p:spPr>
          <a:xfrm>
            <a:off x="7366000" y="4597400"/>
            <a:ext cx="3683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被动响应式运维模式</a:t>
            </a:r>
            <a:endParaRPr lang="en-US" sz="1100"/>
          </a:p>
        </p:txBody>
      </p:sp>
      <p:sp>
        <p:nvSpPr>
          <p:cNvPr id="37" name="AutoShape 37"/>
          <p:cNvSpPr/>
          <p:nvPr/>
        </p:nvSpPr>
        <p:spPr>
          <a:xfrm>
            <a:off x="7366000" y="4953000"/>
            <a:ext cx="3683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777777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环境温度异常升高后只能人工干预，缺乏自动化的联动调节机制。</a:t>
            </a:r>
            <a:endParaRPr lang="en-US" sz="1100"/>
          </a:p>
        </p:txBody>
      </p:sp>
      <p:sp>
        <p:nvSpPr>
          <p:cNvPr id="38" name="AutoShape 38"/>
          <p:cNvSpPr/>
          <p:nvPr/>
        </p:nvSpPr>
        <p:spPr>
          <a:xfrm>
            <a:off x="6477000" y="5461000"/>
            <a:ext cx="4699000" cy="762000"/>
          </a:xfrm>
          <a:prstGeom prst="roundRect">
            <a:avLst>
              <a:gd name="adj" fmla="val 13333"/>
            </a:avLst>
          </a:prstGeom>
          <a:solidFill>
            <a:srgbClr val="F9F9F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39" name="AutoShape 39"/>
          <p:cNvSpPr/>
          <p:nvPr/>
        </p:nvSpPr>
        <p:spPr>
          <a:xfrm>
            <a:off x="6477000" y="5588000"/>
            <a:ext cx="50800" cy="508000"/>
          </a:xfrm>
          <a:prstGeom prst="roundRect">
            <a:avLst>
              <a:gd name="adj" fmla="val 0"/>
            </a:avLst>
          </a:prstGeom>
          <a:solidFill>
            <a:srgbClr val="F57C0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40" name="Picture 40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6731000" y="5613400"/>
            <a:ext cx="457200" cy="457200"/>
          </a:xfrm>
          <a:prstGeom prst="rect">
            <a:avLst/>
          </a:prstGeom>
        </p:spPr>
      </p:pic>
      <p:sp>
        <p:nvSpPr>
          <p:cNvPr id="41" name="AutoShape 41"/>
          <p:cNvSpPr/>
          <p:nvPr/>
        </p:nvSpPr>
        <p:spPr>
          <a:xfrm>
            <a:off x="7366000" y="5588000"/>
            <a:ext cx="3683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3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无预测性维护能力：</a:t>
            </a:r>
            <a:r>
              <a:rPr lang="en-US" sz="1200" b="0" i="0" u="none" strike="noStrike">
                <a:solidFill>
                  <a:srgbClr val="777777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夏季空调故障频发，无法提前识别设备潜在风险。</a:t>
            </a:r>
            <a:endParaRPr lang="en-US" sz="11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改造后效果：四大场景化价值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524000"/>
            <a:ext cx="5207000" cy="2159000"/>
          </a:xfrm>
          <a:prstGeom prst="roundRect">
            <a:avLst>
              <a:gd name="adj" fmla="val 7058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1016000" y="1841500"/>
            <a:ext cx="914400" cy="914400"/>
          </a:xfrm>
          <a:prstGeom prst="ellipse">
            <a:avLst/>
          </a:prstGeom>
          <a:solidFill>
            <a:srgbClr val="4CAF5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19200" y="2044700"/>
            <a:ext cx="508000" cy="508000"/>
          </a:xfrm>
          <a:prstGeom prst="rect">
            <a:avLst/>
          </a:prstGeom>
        </p:spPr>
      </p:pic>
      <p:sp>
        <p:nvSpPr>
          <p:cNvPr id="6" name="AutoShape 6"/>
          <p:cNvSpPr/>
          <p:nvPr/>
        </p:nvSpPr>
        <p:spPr>
          <a:xfrm>
            <a:off x="2159000" y="1841500"/>
            <a:ext cx="3556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场景一：空调故障提前预警</a:t>
            </a:r>
            <a:endParaRPr lang="en-US" sz="1100"/>
          </a:p>
        </p:txBody>
      </p:sp>
      <p:sp>
        <p:nvSpPr>
          <p:cNvPr id="7" name="AutoShape 7"/>
          <p:cNvSpPr/>
          <p:nvPr/>
        </p:nvSpPr>
        <p:spPr>
          <a:xfrm>
            <a:off x="2159000" y="2413000"/>
            <a:ext cx="34290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17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系统通过分析压缩机电流趋势，精准预警“冷凝器脏堵”风险。运维人员据此提前安排清洗，有效避免了突发停机故障。</a:t>
            </a:r>
            <a:endParaRPr lang="en-US" sz="1100"/>
          </a:p>
        </p:txBody>
      </p:sp>
      <p:sp>
        <p:nvSpPr>
          <p:cNvPr id="8" name="AutoShape 8"/>
          <p:cNvSpPr/>
          <p:nvPr/>
        </p:nvSpPr>
        <p:spPr>
          <a:xfrm>
            <a:off x="6223000" y="1524000"/>
            <a:ext cx="5207000" cy="2159000"/>
          </a:xfrm>
          <a:prstGeom prst="roundRect">
            <a:avLst>
              <a:gd name="adj" fmla="val 7058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9" name="AutoShape 9"/>
          <p:cNvSpPr/>
          <p:nvPr/>
        </p:nvSpPr>
        <p:spPr>
          <a:xfrm>
            <a:off x="6477000" y="1841500"/>
            <a:ext cx="914400" cy="914400"/>
          </a:xfrm>
          <a:prstGeom prst="ellipse">
            <a:avLst/>
          </a:prstGeom>
          <a:solidFill>
            <a:srgbClr val="4CAF5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680200" y="2044700"/>
            <a:ext cx="508000" cy="508000"/>
          </a:xfrm>
          <a:prstGeom prst="rect">
            <a:avLst/>
          </a:prstGeom>
        </p:spPr>
      </p:pic>
      <p:sp>
        <p:nvSpPr>
          <p:cNvPr id="11" name="AutoShape 11"/>
          <p:cNvSpPr/>
          <p:nvPr/>
        </p:nvSpPr>
        <p:spPr>
          <a:xfrm>
            <a:off x="7620000" y="1841500"/>
            <a:ext cx="3556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场景二：夏季高温自动处置</a:t>
            </a:r>
            <a:endParaRPr lang="en-US" sz="1100"/>
          </a:p>
        </p:txBody>
      </p:sp>
      <p:sp>
        <p:nvSpPr>
          <p:cNvPr id="12" name="AutoShape 12"/>
          <p:cNvSpPr/>
          <p:nvPr/>
        </p:nvSpPr>
        <p:spPr>
          <a:xfrm>
            <a:off x="7620000" y="2413000"/>
            <a:ext cx="35560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17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监测到机房温度升至29°C时，系统自动触发应急预案：动态调高风机转速并迁移非核心虚拟机，全程保障核心业务无感知、零中断。</a:t>
            </a:r>
            <a:endParaRPr lang="en-US" sz="1100"/>
          </a:p>
        </p:txBody>
      </p:sp>
      <p:sp>
        <p:nvSpPr>
          <p:cNvPr id="13" name="AutoShape 13"/>
          <p:cNvSpPr/>
          <p:nvPr/>
        </p:nvSpPr>
        <p:spPr>
          <a:xfrm>
            <a:off x="762000" y="3937000"/>
            <a:ext cx="5207000" cy="2159000"/>
          </a:xfrm>
          <a:prstGeom prst="roundRect">
            <a:avLst>
              <a:gd name="adj" fmla="val 7058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4" name="AutoShape 14"/>
          <p:cNvSpPr/>
          <p:nvPr/>
        </p:nvSpPr>
        <p:spPr>
          <a:xfrm>
            <a:off x="1016000" y="4254500"/>
            <a:ext cx="914400" cy="914400"/>
          </a:xfrm>
          <a:prstGeom prst="ellipse">
            <a:avLst/>
          </a:prstGeom>
          <a:solidFill>
            <a:srgbClr val="4CAF5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5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219200" y="4457700"/>
            <a:ext cx="508000" cy="508000"/>
          </a:xfrm>
          <a:prstGeom prst="rect">
            <a:avLst/>
          </a:prstGeom>
        </p:spPr>
      </p:pic>
      <p:sp>
        <p:nvSpPr>
          <p:cNvPr id="16" name="AutoShape 16"/>
          <p:cNvSpPr/>
          <p:nvPr/>
        </p:nvSpPr>
        <p:spPr>
          <a:xfrm>
            <a:off x="2159000" y="4254500"/>
            <a:ext cx="3556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场景三：UPS电池老化预警</a:t>
            </a:r>
            <a:endParaRPr lang="en-US" sz="1100"/>
          </a:p>
        </p:txBody>
      </p:sp>
      <p:sp>
        <p:nvSpPr>
          <p:cNvPr id="17" name="AutoShape 17"/>
          <p:cNvSpPr/>
          <p:nvPr/>
        </p:nvSpPr>
        <p:spPr>
          <a:xfrm>
            <a:off x="2159000" y="4826000"/>
            <a:ext cx="34290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17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实时监测发现电池内阻超标，系统自动生成更换工单。团队在夏季用电高峰前完成电池更换，成功从容应对了一次突发停电事故。</a:t>
            </a:r>
            <a:endParaRPr lang="en-US" sz="1100"/>
          </a:p>
        </p:txBody>
      </p:sp>
      <p:sp>
        <p:nvSpPr>
          <p:cNvPr id="18" name="AutoShape 18"/>
          <p:cNvSpPr/>
          <p:nvPr/>
        </p:nvSpPr>
        <p:spPr>
          <a:xfrm>
            <a:off x="6223000" y="3937000"/>
            <a:ext cx="5207000" cy="2159000"/>
          </a:xfrm>
          <a:prstGeom prst="roundRect">
            <a:avLst>
              <a:gd name="adj" fmla="val 7058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9" name="AutoShape 19"/>
          <p:cNvSpPr/>
          <p:nvPr/>
        </p:nvSpPr>
        <p:spPr>
          <a:xfrm>
            <a:off x="6477000" y="4254500"/>
            <a:ext cx="914400" cy="914400"/>
          </a:xfrm>
          <a:prstGeom prst="ellipse">
            <a:avLst/>
          </a:prstGeom>
          <a:solidFill>
            <a:srgbClr val="4CAF5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0" name="Picture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680200" y="4457700"/>
            <a:ext cx="508000" cy="508000"/>
          </a:xfrm>
          <a:prstGeom prst="rect">
            <a:avLst/>
          </a:prstGeom>
        </p:spPr>
      </p:pic>
      <p:sp>
        <p:nvSpPr>
          <p:cNvPr id="21" name="AutoShape 21"/>
          <p:cNvSpPr/>
          <p:nvPr/>
        </p:nvSpPr>
        <p:spPr>
          <a:xfrm>
            <a:off x="7620000" y="4254500"/>
            <a:ext cx="3556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场景四：巡检报告自动化</a:t>
            </a:r>
            <a:endParaRPr lang="en-US" sz="1100"/>
          </a:p>
        </p:txBody>
      </p:sp>
      <p:sp>
        <p:nvSpPr>
          <p:cNvPr id="22" name="AutoShape 22"/>
          <p:cNvSpPr/>
          <p:nvPr/>
        </p:nvSpPr>
        <p:spPr>
          <a:xfrm>
            <a:off x="7620000" y="4826000"/>
            <a:ext cx="35560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17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传统模式下每周耗时2小时的手工巡检工作，通过平台实现全自动化，运维人员只需每天花费10分钟查看系统推送的异常项即可。</a:t>
            </a:r>
            <a:endParaRPr lang="en-US" sz="1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一次本可避免的事故：故事背后的深层原因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651000"/>
            <a:ext cx="3302000" cy="4064000"/>
          </a:xfrm>
          <a:prstGeom prst="roundRect">
            <a:avLst>
              <a:gd name="adj" fmla="val 4615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524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6000" y="1968500"/>
            <a:ext cx="609600" cy="609600"/>
          </a:xfrm>
          <a:prstGeom prst="rect">
            <a:avLst/>
          </a:prstGeom>
        </p:spPr>
      </p:pic>
      <p:sp>
        <p:nvSpPr>
          <p:cNvPr id="5" name="AutoShape 5"/>
          <p:cNvSpPr/>
          <p:nvPr/>
        </p:nvSpPr>
        <p:spPr>
          <a:xfrm>
            <a:off x="1778000" y="2032000"/>
            <a:ext cx="2032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预警信号被忽略</a:t>
            </a:r>
            <a:endParaRPr lang="en-US" sz="1100"/>
          </a:p>
        </p:txBody>
      </p:sp>
      <p:cxnSp>
        <p:nvCxnSpPr>
          <p:cNvPr id="6" name="Connector 6"/>
          <p:cNvCxnSpPr/>
          <p:nvPr/>
        </p:nvCxnSpPr>
        <p:spPr>
          <a:xfrm rot="-15626">
            <a:off x="1016014" y="2787650"/>
            <a:ext cx="2794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6E6E6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" name="AutoShape 7"/>
          <p:cNvSpPr/>
          <p:nvPr/>
        </p:nvSpPr>
        <p:spPr>
          <a:xfrm>
            <a:off x="1016000" y="3048000"/>
            <a:ext cx="2794000" cy="1016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在故障发生前</a:t>
            </a:r>
            <a:r>
              <a:rPr lang="en-US" sz="1200" b="1" i="0" u="none" strike="noStrike">
                <a:solidFill>
                  <a:srgbClr val="E5393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三天</a:t>
            </a: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，该空调压缩机的运行电流已出现明显的异常波动，但未引起足够重视。</a:t>
            </a:r>
            <a:endParaRPr lang="en-US" sz="1100"/>
          </a:p>
        </p:txBody>
      </p:sp>
      <p:sp>
        <p:nvSpPr>
          <p:cNvPr id="8" name="AutoShape 8"/>
          <p:cNvSpPr/>
          <p:nvPr/>
        </p:nvSpPr>
        <p:spPr>
          <a:xfrm>
            <a:off x="1016000" y="4318000"/>
            <a:ext cx="2794000" cy="889000"/>
          </a:xfrm>
          <a:prstGeom prst="roundRect">
            <a:avLst>
              <a:gd name="adj" fmla="val 11428"/>
            </a:avLst>
          </a:prstGeom>
          <a:solidFill>
            <a:srgbClr val="FFF5F5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9" name="AutoShape 9"/>
          <p:cNvSpPr/>
          <p:nvPr/>
        </p:nvSpPr>
        <p:spPr>
          <a:xfrm>
            <a:off x="1143000" y="4445000"/>
            <a:ext cx="2540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1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💡</a:t>
            </a:r>
            <a:r>
              <a:rPr lang="en-US" sz="1100" b="1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反思：</a:t>
            </a:r>
            <a:r>
              <a:rPr lang="en-US" sz="11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对早期的微弱异常缺乏持续的敏感度与追踪机制。</a:t>
            </a:r>
            <a:endParaRPr lang="en-US" sz="1100"/>
          </a:p>
        </p:txBody>
      </p:sp>
      <p:sp>
        <p:nvSpPr>
          <p:cNvPr id="10" name="AutoShape 10"/>
          <p:cNvSpPr/>
          <p:nvPr/>
        </p:nvSpPr>
        <p:spPr>
          <a:xfrm>
            <a:off x="4445000" y="1651000"/>
            <a:ext cx="3302000" cy="4064000"/>
          </a:xfrm>
          <a:prstGeom prst="roundRect">
            <a:avLst>
              <a:gd name="adj" fmla="val 4615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524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699000" y="1968500"/>
            <a:ext cx="609600" cy="609600"/>
          </a:xfrm>
          <a:prstGeom prst="rect">
            <a:avLst/>
          </a:prstGeom>
        </p:spPr>
      </p:pic>
      <p:sp>
        <p:nvSpPr>
          <p:cNvPr id="12" name="AutoShape 12"/>
          <p:cNvSpPr/>
          <p:nvPr/>
        </p:nvSpPr>
        <p:spPr>
          <a:xfrm>
            <a:off x="5461000" y="2032000"/>
            <a:ext cx="2032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信息孤岛是根源</a:t>
            </a:r>
            <a:endParaRPr lang="en-US" sz="1100"/>
          </a:p>
        </p:txBody>
      </p:sp>
      <p:cxnSp>
        <p:nvCxnSpPr>
          <p:cNvPr id="13" name="Connector 13"/>
          <p:cNvCxnSpPr/>
          <p:nvPr/>
        </p:nvCxnSpPr>
        <p:spPr>
          <a:xfrm rot="-15626">
            <a:off x="4699014" y="2787650"/>
            <a:ext cx="2794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6E6E6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" name="AutoShape 14"/>
          <p:cNvSpPr/>
          <p:nvPr/>
        </p:nvSpPr>
        <p:spPr>
          <a:xfrm>
            <a:off x="4699000" y="3048000"/>
            <a:ext cx="2794000" cy="825500"/>
          </a:xfrm>
          <a:prstGeom prst="roundRect">
            <a:avLst>
              <a:gd name="adj" fmla="val 9230"/>
            </a:avLst>
          </a:prstGeom>
          <a:solidFill>
            <a:srgbClr val="F9FAFB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5" name="AutoShape 15"/>
          <p:cNvSpPr/>
          <p:nvPr/>
        </p:nvSpPr>
        <p:spPr>
          <a:xfrm>
            <a:off x="4826000" y="3111500"/>
            <a:ext cx="2540000" cy="698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1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动环监控系统：</a:t>
            </a: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捕捉到电流异常，但告警仅发送给后勤部门，未同步至IT运维。</a:t>
            </a:r>
            <a:endParaRPr lang="en-US" sz="1100"/>
          </a:p>
        </p:txBody>
      </p:sp>
      <p:sp>
        <p:nvSpPr>
          <p:cNvPr id="16" name="AutoShape 16"/>
          <p:cNvSpPr/>
          <p:nvPr/>
        </p:nvSpPr>
        <p:spPr>
          <a:xfrm>
            <a:off x="4699000" y="4000500"/>
            <a:ext cx="2794000" cy="825500"/>
          </a:xfrm>
          <a:prstGeom prst="roundRect">
            <a:avLst>
              <a:gd name="adj" fmla="val 9230"/>
            </a:avLst>
          </a:prstGeom>
          <a:solidFill>
            <a:srgbClr val="F9FAFB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7" name="AutoShape 17"/>
          <p:cNvSpPr/>
          <p:nvPr/>
        </p:nvSpPr>
        <p:spPr>
          <a:xfrm>
            <a:off x="4826000" y="4064000"/>
            <a:ext cx="2540000" cy="698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1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IT监控系统：</a:t>
            </a: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专注于服务器指标，对机房环境的物理变化处于“失明”状态。</a:t>
            </a:r>
            <a:endParaRPr lang="en-US" sz="1100"/>
          </a:p>
        </p:txBody>
      </p:sp>
      <p:sp>
        <p:nvSpPr>
          <p:cNvPr id="18" name="AutoShape 18"/>
          <p:cNvSpPr/>
          <p:nvPr/>
        </p:nvSpPr>
        <p:spPr>
          <a:xfrm>
            <a:off x="4699000" y="4953000"/>
            <a:ext cx="2794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1" i="0" u="none" strike="noStrike">
                <a:solidFill>
                  <a:srgbClr val="E5393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⚠️ 结果：两系统完全割裂，形成致命孤岛。</a:t>
            </a:r>
            <a:endParaRPr lang="en-US" sz="1100"/>
          </a:p>
        </p:txBody>
      </p:sp>
      <p:sp>
        <p:nvSpPr>
          <p:cNvPr id="19" name="AutoShape 19"/>
          <p:cNvSpPr/>
          <p:nvPr/>
        </p:nvSpPr>
        <p:spPr>
          <a:xfrm>
            <a:off x="8128000" y="1651000"/>
            <a:ext cx="3302000" cy="4064000"/>
          </a:xfrm>
          <a:prstGeom prst="roundRect">
            <a:avLst>
              <a:gd name="adj" fmla="val 4615"/>
            </a:avLst>
          </a:prstGeom>
          <a:solidFill>
            <a:srgbClr val="333333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76200" dir="2700000" algn="tl" rotWithShape="0">
              <a:srgbClr val="000000">
                <a:alpha val="1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0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382000" y="1968500"/>
            <a:ext cx="609600" cy="609600"/>
          </a:xfrm>
          <a:prstGeom prst="rect">
            <a:avLst/>
          </a:prstGeom>
        </p:spPr>
      </p:pic>
      <p:sp>
        <p:nvSpPr>
          <p:cNvPr id="21" name="AutoShape 21"/>
          <p:cNvSpPr/>
          <p:nvPr/>
        </p:nvSpPr>
        <p:spPr>
          <a:xfrm>
            <a:off x="9144000" y="2032000"/>
            <a:ext cx="2032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FFFFFF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运维体系的核心</a:t>
            </a:r>
            <a:endParaRPr lang="en-US" sz="1100"/>
          </a:p>
        </p:txBody>
      </p:sp>
      <p:cxnSp>
        <p:nvCxnSpPr>
          <p:cNvPr id="22" name="Connector 22"/>
          <p:cNvCxnSpPr/>
          <p:nvPr/>
        </p:nvCxnSpPr>
        <p:spPr>
          <a:xfrm rot="-15626">
            <a:off x="8382014" y="2787650"/>
            <a:ext cx="2794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FFFFFF">
                <a:alpha val="2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3" name="AutoShape 23"/>
          <p:cNvSpPr/>
          <p:nvPr/>
        </p:nvSpPr>
        <p:spPr>
          <a:xfrm>
            <a:off x="8382000" y="3048000"/>
            <a:ext cx="27940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17000"/>
              </a:lnSpc>
              <a:defRPr/>
            </a:pPr>
            <a:r>
              <a:rPr lang="en-US" sz="1200" b="0" i="0" u="none" strike="noStrike">
                <a:solidFill>
                  <a:srgbClr val="DCDCDC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夏季机房的“烤”验，考验的不仅是硬件质量，更是我们对全链路风险的把控能力。</a:t>
            </a:r>
            <a:endParaRPr lang="en-US" sz="1100"/>
          </a:p>
        </p:txBody>
      </p:sp>
      <p:sp>
        <p:nvSpPr>
          <p:cNvPr id="24" name="AutoShape 24"/>
          <p:cNvSpPr/>
          <p:nvPr/>
        </p:nvSpPr>
        <p:spPr>
          <a:xfrm>
            <a:off x="8382000" y="4191000"/>
            <a:ext cx="2794000" cy="635000"/>
          </a:xfrm>
          <a:prstGeom prst="roundRect">
            <a:avLst>
              <a:gd name="adj" fmla="val 50000"/>
            </a:avLst>
          </a:prstGeom>
          <a:solidFill>
            <a:srgbClr val="E53935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5" name="AutoShape 25"/>
          <p:cNvSpPr/>
          <p:nvPr/>
        </p:nvSpPr>
        <p:spPr>
          <a:xfrm>
            <a:off x="8382000" y="4292600"/>
            <a:ext cx="2794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FFFFFF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🔍 全域感知能力</a:t>
            </a:r>
            <a:endParaRPr lang="en-US" sz="1100"/>
          </a:p>
        </p:txBody>
      </p:sp>
      <p:sp>
        <p:nvSpPr>
          <p:cNvPr id="26" name="AutoShape 26"/>
          <p:cNvSpPr/>
          <p:nvPr/>
        </p:nvSpPr>
        <p:spPr>
          <a:xfrm>
            <a:off x="8382000" y="5080000"/>
            <a:ext cx="2794000" cy="635000"/>
          </a:xfrm>
          <a:prstGeom prst="roundRect">
            <a:avLst>
              <a:gd name="adj" fmla="val 50000"/>
            </a:avLst>
          </a:prstGeom>
          <a:solidFill>
            <a:srgbClr val="505050">
              <a:alpha val="100000"/>
            </a:srgbClr>
          </a:solidFill>
          <a:ln w="12700" cap="flat" cmpd="sng">
            <a:solidFill>
              <a:srgbClr val="E53935">
                <a:alpha val="6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7" name="AutoShape 27"/>
          <p:cNvSpPr/>
          <p:nvPr/>
        </p:nvSpPr>
        <p:spPr>
          <a:xfrm>
            <a:off x="8382000" y="5181600"/>
            <a:ext cx="2794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FFFFFF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🤝 跨域联动能力</a:t>
            </a:r>
            <a:endParaRPr lang="en-US" sz="11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量化成果：数据驱动的价值提升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524000"/>
            <a:ext cx="5143500" cy="2159000"/>
          </a:xfrm>
          <a:prstGeom prst="roundRect">
            <a:avLst>
              <a:gd name="adj" fmla="val 7058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1016000" y="1841500"/>
            <a:ext cx="1016000" cy="1016000"/>
          </a:xfrm>
          <a:prstGeom prst="ellipse">
            <a:avLst/>
          </a:prstGeom>
          <a:solidFill>
            <a:srgbClr val="E8F5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70000" y="2095500"/>
            <a:ext cx="508000" cy="508000"/>
          </a:xfrm>
          <a:prstGeom prst="rect">
            <a:avLst/>
          </a:prstGeom>
        </p:spPr>
      </p:pic>
      <p:sp>
        <p:nvSpPr>
          <p:cNvPr id="6" name="AutoShape 6"/>
          <p:cNvSpPr/>
          <p:nvPr/>
        </p:nvSpPr>
        <p:spPr>
          <a:xfrm>
            <a:off x="2286000" y="1841500"/>
            <a:ext cx="3302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空调故障 · 机房高温事件</a:t>
            </a:r>
            <a:endParaRPr lang="en-US" sz="1100"/>
          </a:p>
        </p:txBody>
      </p:sp>
      <p:sp>
        <p:nvSpPr>
          <p:cNvPr id="7" name="AutoShape 7"/>
          <p:cNvSpPr/>
          <p:nvPr/>
        </p:nvSpPr>
        <p:spPr>
          <a:xfrm>
            <a:off x="2286000" y="2349500"/>
            <a:ext cx="3302000" cy="698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4800" b="1" i="0" u="none" strike="noStrike">
                <a:solidFill>
                  <a:srgbClr val="4CAF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0 次</a:t>
            </a:r>
            <a:endParaRPr lang="en-US" sz="1100"/>
          </a:p>
        </p:txBody>
      </p:sp>
      <p:sp>
        <p:nvSpPr>
          <p:cNvPr id="8" name="AutoShape 8"/>
          <p:cNvSpPr/>
          <p:nvPr/>
        </p:nvSpPr>
        <p:spPr>
          <a:xfrm>
            <a:off x="2286000" y="3175000"/>
            <a:ext cx="3302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75757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改造前年均 5 次，现已完全杜绝高温风险</a:t>
            </a:r>
            <a:endParaRPr lang="en-US" sz="1100"/>
          </a:p>
        </p:txBody>
      </p:sp>
      <p:sp>
        <p:nvSpPr>
          <p:cNvPr id="9" name="AutoShape 9"/>
          <p:cNvSpPr/>
          <p:nvPr/>
        </p:nvSpPr>
        <p:spPr>
          <a:xfrm>
            <a:off x="6286500" y="1524000"/>
            <a:ext cx="5143500" cy="2159000"/>
          </a:xfrm>
          <a:prstGeom prst="roundRect">
            <a:avLst>
              <a:gd name="adj" fmla="val 7058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0" name="AutoShape 10"/>
          <p:cNvSpPr/>
          <p:nvPr/>
        </p:nvSpPr>
        <p:spPr>
          <a:xfrm>
            <a:off x="6540500" y="1841500"/>
            <a:ext cx="1016000" cy="1016000"/>
          </a:xfrm>
          <a:prstGeom prst="ellipse">
            <a:avLst/>
          </a:prstGeom>
          <a:solidFill>
            <a:srgbClr val="E8F5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794500" y="2095500"/>
            <a:ext cx="508000" cy="508000"/>
          </a:xfrm>
          <a:prstGeom prst="rect">
            <a:avLst/>
          </a:prstGeom>
        </p:spPr>
      </p:pic>
      <p:sp>
        <p:nvSpPr>
          <p:cNvPr id="12" name="AutoShape 12"/>
          <p:cNvSpPr/>
          <p:nvPr/>
        </p:nvSpPr>
        <p:spPr>
          <a:xfrm>
            <a:off x="7810500" y="1841500"/>
            <a:ext cx="3302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UPS电池 · 故障提前发现率</a:t>
            </a:r>
            <a:endParaRPr lang="en-US" sz="1100"/>
          </a:p>
        </p:txBody>
      </p:sp>
      <p:sp>
        <p:nvSpPr>
          <p:cNvPr id="13" name="AutoShape 13"/>
          <p:cNvSpPr/>
          <p:nvPr/>
        </p:nvSpPr>
        <p:spPr>
          <a:xfrm>
            <a:off x="7810500" y="2349500"/>
            <a:ext cx="3302000" cy="698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4800" b="1" i="0" u="none" strike="noStrike">
                <a:solidFill>
                  <a:srgbClr val="4CAF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100%</a:t>
            </a:r>
            <a:endParaRPr lang="en-US" sz="1100"/>
          </a:p>
        </p:txBody>
      </p:sp>
      <p:sp>
        <p:nvSpPr>
          <p:cNvPr id="14" name="AutoShape 14"/>
          <p:cNvSpPr/>
          <p:nvPr/>
        </p:nvSpPr>
        <p:spPr>
          <a:xfrm>
            <a:off x="7810500" y="3175000"/>
            <a:ext cx="3302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75757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隐患预警覆盖率达 100%，实现电池故障零漏报</a:t>
            </a:r>
            <a:endParaRPr lang="en-US" sz="1100"/>
          </a:p>
        </p:txBody>
      </p:sp>
      <p:sp>
        <p:nvSpPr>
          <p:cNvPr id="15" name="AutoShape 15"/>
          <p:cNvSpPr/>
          <p:nvPr/>
        </p:nvSpPr>
        <p:spPr>
          <a:xfrm>
            <a:off x="762000" y="3937000"/>
            <a:ext cx="5143500" cy="2159000"/>
          </a:xfrm>
          <a:prstGeom prst="roundRect">
            <a:avLst>
              <a:gd name="adj" fmla="val 7058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6" name="AutoShape 16"/>
          <p:cNvSpPr/>
          <p:nvPr/>
        </p:nvSpPr>
        <p:spPr>
          <a:xfrm>
            <a:off x="1016000" y="4254500"/>
            <a:ext cx="1016000" cy="1016000"/>
          </a:xfrm>
          <a:prstGeom prst="ellipse">
            <a:avLst/>
          </a:prstGeom>
          <a:solidFill>
            <a:srgbClr val="E8F5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7" name="Picture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270000" y="4508500"/>
            <a:ext cx="508000" cy="508000"/>
          </a:xfrm>
          <a:prstGeom prst="rect">
            <a:avLst/>
          </a:prstGeom>
        </p:spPr>
      </p:pic>
      <p:sp>
        <p:nvSpPr>
          <p:cNvPr id="18" name="AutoShape 18"/>
          <p:cNvSpPr/>
          <p:nvPr/>
        </p:nvSpPr>
        <p:spPr>
          <a:xfrm>
            <a:off x="2286000" y="4254500"/>
            <a:ext cx="3302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运维效率 · 巡检人工耗时</a:t>
            </a:r>
            <a:endParaRPr lang="en-US" sz="1100"/>
          </a:p>
        </p:txBody>
      </p:sp>
      <p:sp>
        <p:nvSpPr>
          <p:cNvPr id="19" name="AutoShape 19"/>
          <p:cNvSpPr/>
          <p:nvPr/>
        </p:nvSpPr>
        <p:spPr>
          <a:xfrm>
            <a:off x="2286000" y="4762500"/>
            <a:ext cx="3302000" cy="698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4800" b="1" i="0" u="none" strike="noStrike">
                <a:solidFill>
                  <a:srgbClr val="4CAF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↓ 90%</a:t>
            </a:r>
            <a:endParaRPr lang="en-US" sz="1100"/>
          </a:p>
        </p:txBody>
      </p:sp>
      <p:sp>
        <p:nvSpPr>
          <p:cNvPr id="20" name="AutoShape 20"/>
          <p:cNvSpPr/>
          <p:nvPr/>
        </p:nvSpPr>
        <p:spPr>
          <a:xfrm>
            <a:off x="2286000" y="5588000"/>
            <a:ext cx="3302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75757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自动化巡检替代传统人工巡检，人力成本大幅降低</a:t>
            </a:r>
            <a:endParaRPr lang="en-US" sz="1100"/>
          </a:p>
        </p:txBody>
      </p:sp>
      <p:sp>
        <p:nvSpPr>
          <p:cNvPr id="21" name="AutoShape 21"/>
          <p:cNvSpPr/>
          <p:nvPr/>
        </p:nvSpPr>
        <p:spPr>
          <a:xfrm>
            <a:off x="6286500" y="3937000"/>
            <a:ext cx="5143500" cy="2159000"/>
          </a:xfrm>
          <a:prstGeom prst="roundRect">
            <a:avLst>
              <a:gd name="adj" fmla="val 7058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2" name="AutoShape 22"/>
          <p:cNvSpPr/>
          <p:nvPr/>
        </p:nvSpPr>
        <p:spPr>
          <a:xfrm>
            <a:off x="6540500" y="4254500"/>
            <a:ext cx="1016000" cy="1016000"/>
          </a:xfrm>
          <a:prstGeom prst="ellipse">
            <a:avLst/>
          </a:prstGeom>
          <a:solidFill>
            <a:srgbClr val="E8F5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3" name="Picture 2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794500" y="4508500"/>
            <a:ext cx="508000" cy="508000"/>
          </a:xfrm>
          <a:prstGeom prst="rect">
            <a:avLst/>
          </a:prstGeom>
        </p:spPr>
      </p:pic>
      <p:sp>
        <p:nvSpPr>
          <p:cNvPr id="24" name="AutoShape 24"/>
          <p:cNvSpPr/>
          <p:nvPr/>
        </p:nvSpPr>
        <p:spPr>
          <a:xfrm>
            <a:off x="7810500" y="4254500"/>
            <a:ext cx="3302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应急响应 · 故障平均响应时间</a:t>
            </a:r>
            <a:endParaRPr lang="en-US" sz="1100"/>
          </a:p>
        </p:txBody>
      </p:sp>
      <p:sp>
        <p:nvSpPr>
          <p:cNvPr id="25" name="AutoShape 25"/>
          <p:cNvSpPr/>
          <p:nvPr/>
        </p:nvSpPr>
        <p:spPr>
          <a:xfrm>
            <a:off x="7810500" y="4762500"/>
            <a:ext cx="3302000" cy="698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4800" b="1" i="0" u="none" strike="noStrike">
                <a:solidFill>
                  <a:srgbClr val="4CAF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5 min</a:t>
            </a:r>
            <a:endParaRPr lang="en-US" sz="1100"/>
          </a:p>
        </p:txBody>
      </p:sp>
      <p:sp>
        <p:nvSpPr>
          <p:cNvPr id="26" name="AutoShape 26"/>
          <p:cNvSpPr/>
          <p:nvPr/>
        </p:nvSpPr>
        <p:spPr>
          <a:xfrm>
            <a:off x="7810500" y="5588000"/>
            <a:ext cx="3302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75757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响应速度从 30 分钟大幅缩短至 5 分钟，效率倍增</a:t>
            </a:r>
            <a:endParaRPr lang="en-US" sz="11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五句话总结今日核心观点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524000"/>
            <a:ext cx="5207000" cy="1397000"/>
          </a:xfrm>
          <a:prstGeom prst="roundRect">
            <a:avLst>
              <a:gd name="adj" fmla="val 10909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1016000" y="1714500"/>
            <a:ext cx="1016000" cy="1016000"/>
          </a:xfrm>
          <a:prstGeom prst="ellipse">
            <a:avLst/>
          </a:prstGeom>
          <a:solidFill>
            <a:srgbClr val="E8F5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70000" y="1968500"/>
            <a:ext cx="508000" cy="508000"/>
          </a:xfrm>
          <a:prstGeom prst="rect">
            <a:avLst/>
          </a:prstGeom>
        </p:spPr>
      </p:pic>
      <p:sp>
        <p:nvSpPr>
          <p:cNvPr id="6" name="AutoShape 6"/>
          <p:cNvSpPr/>
          <p:nvPr/>
        </p:nvSpPr>
        <p:spPr>
          <a:xfrm>
            <a:off x="2286000" y="1714500"/>
            <a:ext cx="3429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夏季风险是复合型的</a:t>
            </a:r>
            <a:endParaRPr lang="en-US" sz="1100"/>
          </a:p>
        </p:txBody>
      </p:sp>
      <p:sp>
        <p:nvSpPr>
          <p:cNvPr id="7" name="AutoShape 7"/>
          <p:cNvSpPr/>
          <p:nvPr/>
        </p:nvSpPr>
        <p:spPr>
          <a:xfrm>
            <a:off x="2286000" y="2159000"/>
            <a:ext cx="3429000" cy="571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200" b="0" i="0" u="none" strike="noStrike">
                <a:solidFill>
                  <a:srgbClr val="61616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高温、断电、空调、漏水、UPS等隐患环环相扣，风险点多且复杂。</a:t>
            </a:r>
            <a:endParaRPr lang="en-US" sz="1100"/>
          </a:p>
        </p:txBody>
      </p:sp>
      <p:sp>
        <p:nvSpPr>
          <p:cNvPr id="8" name="AutoShape 8"/>
          <p:cNvSpPr/>
          <p:nvPr/>
        </p:nvSpPr>
        <p:spPr>
          <a:xfrm>
            <a:off x="762000" y="3175000"/>
            <a:ext cx="5207000" cy="1397000"/>
          </a:xfrm>
          <a:prstGeom prst="roundRect">
            <a:avLst>
              <a:gd name="adj" fmla="val 10909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9" name="AutoShape 9"/>
          <p:cNvSpPr/>
          <p:nvPr/>
        </p:nvSpPr>
        <p:spPr>
          <a:xfrm>
            <a:off x="1016000" y="3365500"/>
            <a:ext cx="1016000" cy="1016000"/>
          </a:xfrm>
          <a:prstGeom prst="ellipse">
            <a:avLst/>
          </a:prstGeom>
          <a:solidFill>
            <a:srgbClr val="E8F5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70000" y="3619500"/>
            <a:ext cx="508000" cy="508000"/>
          </a:xfrm>
          <a:prstGeom prst="rect">
            <a:avLst/>
          </a:prstGeom>
        </p:spPr>
      </p:pic>
      <p:sp>
        <p:nvSpPr>
          <p:cNvPr id="11" name="AutoShape 11"/>
          <p:cNvSpPr/>
          <p:nvPr/>
        </p:nvSpPr>
        <p:spPr>
          <a:xfrm>
            <a:off x="2286000" y="3365500"/>
            <a:ext cx="3429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传统监控是“两张皮”</a:t>
            </a:r>
            <a:endParaRPr lang="en-US" sz="1100"/>
          </a:p>
        </p:txBody>
      </p:sp>
      <p:sp>
        <p:nvSpPr>
          <p:cNvPr id="12" name="AutoShape 12"/>
          <p:cNvSpPr/>
          <p:nvPr/>
        </p:nvSpPr>
        <p:spPr>
          <a:xfrm>
            <a:off x="2286000" y="3810000"/>
            <a:ext cx="3429000" cy="571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200" b="0" i="0" u="none" strike="noStrike">
                <a:solidFill>
                  <a:srgbClr val="61616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数据不通、告警不联动、处理流程不闭环，各环节割裂，效率低下。</a:t>
            </a:r>
            <a:endParaRPr lang="en-US" sz="1100"/>
          </a:p>
        </p:txBody>
      </p:sp>
      <p:sp>
        <p:nvSpPr>
          <p:cNvPr id="13" name="AutoShape 13"/>
          <p:cNvSpPr/>
          <p:nvPr/>
        </p:nvSpPr>
        <p:spPr>
          <a:xfrm>
            <a:off x="762000" y="4826000"/>
            <a:ext cx="5207000" cy="1397000"/>
          </a:xfrm>
          <a:prstGeom prst="roundRect">
            <a:avLst>
              <a:gd name="adj" fmla="val 10909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4" name="AutoShape 14"/>
          <p:cNvSpPr/>
          <p:nvPr/>
        </p:nvSpPr>
        <p:spPr>
          <a:xfrm>
            <a:off x="1016000" y="5016500"/>
            <a:ext cx="1016000" cy="1016000"/>
          </a:xfrm>
          <a:prstGeom prst="ellipse">
            <a:avLst/>
          </a:prstGeom>
          <a:solidFill>
            <a:srgbClr val="E8F5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5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270000" y="5270500"/>
            <a:ext cx="508000" cy="508000"/>
          </a:xfrm>
          <a:prstGeom prst="rect">
            <a:avLst/>
          </a:prstGeom>
        </p:spPr>
      </p:pic>
      <p:sp>
        <p:nvSpPr>
          <p:cNvPr id="16" name="AutoShape 16"/>
          <p:cNvSpPr/>
          <p:nvPr/>
        </p:nvSpPr>
        <p:spPr>
          <a:xfrm>
            <a:off x="2286000" y="5016500"/>
            <a:ext cx="3429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一体化是打通“任督二脉”</a:t>
            </a:r>
            <a:endParaRPr lang="en-US" sz="1100"/>
          </a:p>
        </p:txBody>
      </p:sp>
      <p:sp>
        <p:nvSpPr>
          <p:cNvPr id="17" name="AutoShape 17"/>
          <p:cNvSpPr/>
          <p:nvPr/>
        </p:nvSpPr>
        <p:spPr>
          <a:xfrm>
            <a:off x="2286000" y="5461000"/>
            <a:ext cx="3429000" cy="571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200" b="0" i="0" u="none" strike="noStrike">
                <a:solidFill>
                  <a:srgbClr val="61616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实现统一采集、统一告警、自动处置与数据驱动，全面打通运维链路。</a:t>
            </a:r>
            <a:endParaRPr lang="en-US" sz="1100"/>
          </a:p>
        </p:txBody>
      </p:sp>
      <p:sp>
        <p:nvSpPr>
          <p:cNvPr id="18" name="AutoShape 18"/>
          <p:cNvSpPr/>
          <p:nvPr/>
        </p:nvSpPr>
        <p:spPr>
          <a:xfrm>
            <a:off x="6223000" y="1524000"/>
            <a:ext cx="5207000" cy="1397000"/>
          </a:xfrm>
          <a:prstGeom prst="roundRect">
            <a:avLst>
              <a:gd name="adj" fmla="val 10909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9" name="AutoShape 19"/>
          <p:cNvSpPr/>
          <p:nvPr/>
        </p:nvSpPr>
        <p:spPr>
          <a:xfrm>
            <a:off x="6477000" y="1714500"/>
            <a:ext cx="1016000" cy="1016000"/>
          </a:xfrm>
          <a:prstGeom prst="ellipse">
            <a:avLst/>
          </a:prstGeom>
          <a:solidFill>
            <a:srgbClr val="E8F5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0" name="Picture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731000" y="1968500"/>
            <a:ext cx="508000" cy="508000"/>
          </a:xfrm>
          <a:prstGeom prst="rect">
            <a:avLst/>
          </a:prstGeom>
        </p:spPr>
      </p:pic>
      <p:sp>
        <p:nvSpPr>
          <p:cNvPr id="21" name="AutoShape 21"/>
          <p:cNvSpPr/>
          <p:nvPr/>
        </p:nvSpPr>
        <p:spPr>
          <a:xfrm>
            <a:off x="7747000" y="1714500"/>
            <a:ext cx="3429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自动化让“救火”变“防火”</a:t>
            </a:r>
            <a:endParaRPr lang="en-US" sz="1100"/>
          </a:p>
        </p:txBody>
      </p:sp>
      <p:sp>
        <p:nvSpPr>
          <p:cNvPr id="22" name="AutoShape 22"/>
          <p:cNvSpPr/>
          <p:nvPr/>
        </p:nvSpPr>
        <p:spPr>
          <a:xfrm>
            <a:off x="7747000" y="2159000"/>
            <a:ext cx="3429000" cy="571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200" b="0" i="0" u="none" strike="noStrike">
                <a:solidFill>
                  <a:srgbClr val="61616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从被动响应故障转变为主动预防风险，大幅降低事故发生概率。</a:t>
            </a:r>
            <a:endParaRPr lang="en-US" sz="1100"/>
          </a:p>
        </p:txBody>
      </p:sp>
      <p:sp>
        <p:nvSpPr>
          <p:cNvPr id="23" name="AutoShape 23"/>
          <p:cNvSpPr/>
          <p:nvPr/>
        </p:nvSpPr>
        <p:spPr>
          <a:xfrm>
            <a:off x="6223000" y="3175000"/>
            <a:ext cx="5207000" cy="1397000"/>
          </a:xfrm>
          <a:prstGeom prst="roundRect">
            <a:avLst>
              <a:gd name="adj" fmla="val 10909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4" name="AutoShape 24"/>
          <p:cNvSpPr/>
          <p:nvPr/>
        </p:nvSpPr>
        <p:spPr>
          <a:xfrm>
            <a:off x="6477000" y="3365500"/>
            <a:ext cx="1016000" cy="1016000"/>
          </a:xfrm>
          <a:prstGeom prst="ellipse">
            <a:avLst/>
          </a:prstGeom>
          <a:solidFill>
            <a:srgbClr val="E8F5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5" name="Picture 2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731000" y="3619500"/>
            <a:ext cx="508000" cy="508000"/>
          </a:xfrm>
          <a:prstGeom prst="rect">
            <a:avLst/>
          </a:prstGeom>
        </p:spPr>
      </p:pic>
      <p:sp>
        <p:nvSpPr>
          <p:cNvPr id="26" name="AutoShape 26"/>
          <p:cNvSpPr/>
          <p:nvPr/>
        </p:nvSpPr>
        <p:spPr>
          <a:xfrm>
            <a:off x="7747000" y="3365500"/>
            <a:ext cx="3429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监控易已验证核心价值</a:t>
            </a:r>
            <a:endParaRPr lang="en-US" sz="1100"/>
          </a:p>
        </p:txBody>
      </p:sp>
      <p:sp>
        <p:nvSpPr>
          <p:cNvPr id="27" name="AutoShape 27"/>
          <p:cNvSpPr/>
          <p:nvPr/>
        </p:nvSpPr>
        <p:spPr>
          <a:xfrm>
            <a:off x="7747000" y="3810000"/>
            <a:ext cx="3429000" cy="571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200" b="0" i="0" u="none" strike="noStrike">
                <a:solidFill>
                  <a:srgbClr val="61616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已帮助大量客户实现故障归零目标，并显著提升了整体运维管理效率。</a:t>
            </a:r>
            <a:endParaRPr lang="en-US" sz="11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接下来，进入实战演示环节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651000"/>
            <a:ext cx="5207000" cy="1016000"/>
          </a:xfrm>
          <a:prstGeom prst="roundRect">
            <a:avLst>
              <a:gd name="adj" fmla="val 1000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52400" dist="50800" dir="27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762000" y="1651000"/>
            <a:ext cx="76200" cy="1016000"/>
          </a:xfrm>
          <a:prstGeom prst="roundRect">
            <a:avLst>
              <a:gd name="adj" fmla="val 0"/>
            </a:avLst>
          </a:prstGeom>
          <a:solidFill>
            <a:srgbClr val="4CAF5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2200" y="1905000"/>
            <a:ext cx="508000" cy="508000"/>
          </a:xfrm>
          <a:prstGeom prst="rect">
            <a:avLst/>
          </a:prstGeom>
        </p:spPr>
      </p:pic>
      <p:sp>
        <p:nvSpPr>
          <p:cNvPr id="6" name="AutoShape 6"/>
          <p:cNvSpPr/>
          <p:nvPr/>
        </p:nvSpPr>
        <p:spPr>
          <a:xfrm>
            <a:off x="1905000" y="1803400"/>
            <a:ext cx="3810000" cy="330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全栈设备统一监控</a:t>
            </a:r>
            <a:endParaRPr lang="en-US" sz="1100"/>
          </a:p>
        </p:txBody>
      </p:sp>
      <p:sp>
        <p:nvSpPr>
          <p:cNvPr id="7" name="AutoShape 7"/>
          <p:cNvSpPr/>
          <p:nvPr/>
        </p:nvSpPr>
        <p:spPr>
          <a:xfrm>
            <a:off x="1905000" y="2184400"/>
            <a:ext cx="3810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在单一平台上，实现对动环设备与IT基础设施的统一集中监控</a:t>
            </a:r>
            <a:endParaRPr lang="en-US" sz="1100"/>
          </a:p>
        </p:txBody>
      </p:sp>
      <p:sp>
        <p:nvSpPr>
          <p:cNvPr id="8" name="AutoShape 8"/>
          <p:cNvSpPr/>
          <p:nvPr/>
        </p:nvSpPr>
        <p:spPr>
          <a:xfrm>
            <a:off x="762000" y="2857500"/>
            <a:ext cx="5207000" cy="1016000"/>
          </a:xfrm>
          <a:prstGeom prst="roundRect">
            <a:avLst>
              <a:gd name="adj" fmla="val 1000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52400" dist="50800" dir="27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9" name="AutoShape 9"/>
          <p:cNvSpPr/>
          <p:nvPr/>
        </p:nvSpPr>
        <p:spPr>
          <a:xfrm>
            <a:off x="762000" y="2857500"/>
            <a:ext cx="76200" cy="1016000"/>
          </a:xfrm>
          <a:prstGeom prst="roundRect">
            <a:avLst>
              <a:gd name="adj" fmla="val 0"/>
            </a:avLst>
          </a:prstGeom>
          <a:solidFill>
            <a:srgbClr val="4CAF5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92200" y="3111500"/>
            <a:ext cx="508000" cy="508000"/>
          </a:xfrm>
          <a:prstGeom prst="rect">
            <a:avLst/>
          </a:prstGeom>
        </p:spPr>
      </p:pic>
      <p:sp>
        <p:nvSpPr>
          <p:cNvPr id="11" name="AutoShape 11"/>
          <p:cNvSpPr/>
          <p:nvPr/>
        </p:nvSpPr>
        <p:spPr>
          <a:xfrm>
            <a:off x="1905000" y="3009900"/>
            <a:ext cx="3810000" cy="330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告警关联与根因分析</a:t>
            </a:r>
            <a:endParaRPr lang="en-US" sz="1100"/>
          </a:p>
        </p:txBody>
      </p:sp>
      <p:sp>
        <p:nvSpPr>
          <p:cNvPr id="12" name="AutoShape 12"/>
          <p:cNvSpPr/>
          <p:nvPr/>
        </p:nvSpPr>
        <p:spPr>
          <a:xfrm>
            <a:off x="1905000" y="3390900"/>
            <a:ext cx="3810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智能聚合海量告警信息，快速定位故障根源，减少排查时间</a:t>
            </a:r>
            <a:endParaRPr lang="en-US" sz="1100"/>
          </a:p>
        </p:txBody>
      </p:sp>
      <p:sp>
        <p:nvSpPr>
          <p:cNvPr id="13" name="AutoShape 13"/>
          <p:cNvSpPr/>
          <p:nvPr/>
        </p:nvSpPr>
        <p:spPr>
          <a:xfrm>
            <a:off x="762000" y="4064000"/>
            <a:ext cx="5207000" cy="1016000"/>
          </a:xfrm>
          <a:prstGeom prst="roundRect">
            <a:avLst>
              <a:gd name="adj" fmla="val 1000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52400" dist="50800" dir="27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4" name="AutoShape 14"/>
          <p:cNvSpPr/>
          <p:nvPr/>
        </p:nvSpPr>
        <p:spPr>
          <a:xfrm>
            <a:off x="762000" y="4064000"/>
            <a:ext cx="76200" cy="1016000"/>
          </a:xfrm>
          <a:prstGeom prst="roundRect">
            <a:avLst>
              <a:gd name="adj" fmla="val 0"/>
            </a:avLst>
          </a:prstGeom>
          <a:solidFill>
            <a:srgbClr val="4CAF5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5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92200" y="4318000"/>
            <a:ext cx="508000" cy="508000"/>
          </a:xfrm>
          <a:prstGeom prst="rect">
            <a:avLst/>
          </a:prstGeom>
        </p:spPr>
      </p:pic>
      <p:sp>
        <p:nvSpPr>
          <p:cNvPr id="16" name="AutoShape 16"/>
          <p:cNvSpPr/>
          <p:nvPr/>
        </p:nvSpPr>
        <p:spPr>
          <a:xfrm>
            <a:off x="1905000" y="4216400"/>
            <a:ext cx="3810000" cy="330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自动化预案配置执行</a:t>
            </a:r>
            <a:endParaRPr lang="en-US" sz="1100"/>
          </a:p>
        </p:txBody>
      </p:sp>
      <p:sp>
        <p:nvSpPr>
          <p:cNvPr id="17" name="AutoShape 17"/>
          <p:cNvSpPr/>
          <p:nvPr/>
        </p:nvSpPr>
        <p:spPr>
          <a:xfrm>
            <a:off x="1905000" y="4597400"/>
            <a:ext cx="3810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可视化配置故障处置预案，实现故障发现后的分钟级自动恢复</a:t>
            </a:r>
            <a:endParaRPr lang="en-US" sz="1100"/>
          </a:p>
        </p:txBody>
      </p:sp>
      <p:sp>
        <p:nvSpPr>
          <p:cNvPr id="18" name="AutoShape 18"/>
          <p:cNvSpPr/>
          <p:nvPr/>
        </p:nvSpPr>
        <p:spPr>
          <a:xfrm>
            <a:off x="762000" y="5270500"/>
            <a:ext cx="5207000" cy="1016000"/>
          </a:xfrm>
          <a:prstGeom prst="roundRect">
            <a:avLst>
              <a:gd name="adj" fmla="val 1000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52400" dist="50800" dir="27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9" name="AutoShape 19"/>
          <p:cNvSpPr/>
          <p:nvPr/>
        </p:nvSpPr>
        <p:spPr>
          <a:xfrm>
            <a:off x="762000" y="5270500"/>
            <a:ext cx="76200" cy="1016000"/>
          </a:xfrm>
          <a:prstGeom prst="roundRect">
            <a:avLst>
              <a:gd name="adj" fmla="val 0"/>
            </a:avLst>
          </a:prstGeom>
          <a:solidFill>
            <a:srgbClr val="4CAF5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0" name="Picture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92200" y="5524500"/>
            <a:ext cx="508000" cy="508000"/>
          </a:xfrm>
          <a:prstGeom prst="rect">
            <a:avLst/>
          </a:prstGeom>
        </p:spPr>
      </p:pic>
      <p:sp>
        <p:nvSpPr>
          <p:cNvPr id="21" name="AutoShape 21"/>
          <p:cNvSpPr/>
          <p:nvPr/>
        </p:nvSpPr>
        <p:spPr>
          <a:xfrm>
            <a:off x="1905000" y="5422900"/>
            <a:ext cx="3810000" cy="330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预测性维护与自动报告</a:t>
            </a:r>
            <a:endParaRPr lang="en-US" sz="1100"/>
          </a:p>
        </p:txBody>
      </p:sp>
      <p:sp>
        <p:nvSpPr>
          <p:cNvPr id="22" name="AutoShape 22"/>
          <p:cNvSpPr/>
          <p:nvPr/>
        </p:nvSpPr>
        <p:spPr>
          <a:xfrm>
            <a:off x="1905000" y="5803900"/>
            <a:ext cx="3810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基于历史趋势分析潜在风险，自动生成多维度的运维分析报告</a:t>
            </a:r>
            <a:endParaRPr lang="en-US" sz="1100"/>
          </a:p>
        </p:txBody>
      </p:sp>
      <p:sp>
        <p:nvSpPr>
          <p:cNvPr id="23" name="AutoShape 23"/>
          <p:cNvSpPr/>
          <p:nvPr/>
        </p:nvSpPr>
        <p:spPr>
          <a:xfrm>
            <a:off x="6273800" y="753862"/>
            <a:ext cx="4953000" cy="4635500"/>
          </a:xfrm>
          <a:prstGeom prst="roundRect">
            <a:avLst>
              <a:gd name="adj" fmla="val 3287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76200" dir="2700000" algn="tl" rotWithShape="0">
              <a:srgbClr val="000000">
                <a:alpha val="1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4" name="AutoShape 24"/>
          <p:cNvSpPr/>
          <p:nvPr/>
        </p:nvSpPr>
        <p:spPr>
          <a:xfrm>
            <a:off x="6477000" y="1905000"/>
            <a:ext cx="4445000" cy="2286000"/>
          </a:xfrm>
          <a:prstGeom prst="roundRect">
            <a:avLst>
              <a:gd name="adj" fmla="val 6666"/>
            </a:avLst>
          </a:prstGeom>
          <a:solidFill>
            <a:srgbClr val="E8F5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6" name="AutoShape 26"/>
          <p:cNvSpPr/>
          <p:nvPr/>
        </p:nvSpPr>
        <p:spPr>
          <a:xfrm>
            <a:off x="6477000" y="2735712"/>
            <a:ext cx="4445000" cy="4064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2000" b="1" i="0" u="none" strike="noStrike" dirty="0" err="1">
                <a:solidFill>
                  <a:srgbClr val="4CAF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互动交流时刻</a:t>
            </a:r>
            <a:endParaRPr lang="en-US" sz="1100" dirty="0"/>
          </a:p>
        </p:txBody>
      </p:sp>
      <p:sp>
        <p:nvSpPr>
          <p:cNvPr id="27" name="AutoShape 27"/>
          <p:cNvSpPr/>
          <p:nvPr/>
        </p:nvSpPr>
        <p:spPr>
          <a:xfrm>
            <a:off x="6477000" y="4318000"/>
            <a:ext cx="44450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300" b="0" i="0" u="none" strike="noStrike" dirty="0" err="1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有疑问请随时举手提问</a:t>
            </a:r>
            <a:br>
              <a:rPr lang="en-US" sz="1300" b="0" i="0" u="none" strike="noStrike" dirty="0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zh-CN" altLang="en-US" sz="1300" b="0" i="0" u="none" strike="noStrike" dirty="0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各平台搜索“监控易”</a:t>
            </a:r>
            <a:r>
              <a:rPr lang="en-US" sz="1300" b="0" i="0" u="none" strike="noStrike" dirty="0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，</a:t>
            </a:r>
            <a:r>
              <a:rPr lang="en-US" sz="1300" b="0" i="0" u="none" strike="noStrike" dirty="0" err="1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获取PPT资料并与专家深度沟通</a:t>
            </a:r>
            <a:endParaRPr lang="en-US" sz="1100" dirty="0"/>
          </a:p>
        </p:txBody>
      </p:sp>
      <p:pic>
        <p:nvPicPr>
          <p:cNvPr id="28" name="Picture 2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668000" y="6190112"/>
            <a:ext cx="1524000" cy="6678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今日议程：聊透夏季机房运维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651000"/>
            <a:ext cx="3302000" cy="4445000"/>
          </a:xfrm>
          <a:prstGeom prst="roundRect">
            <a:avLst>
              <a:gd name="adj" fmla="val 4615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635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1016000" y="2032000"/>
            <a:ext cx="1016000" cy="1016000"/>
          </a:xfrm>
          <a:prstGeom prst="ellipse">
            <a:avLst/>
          </a:prstGeom>
          <a:solidFill>
            <a:srgbClr val="2196F3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5" name="AutoShape 5"/>
          <p:cNvSpPr/>
          <p:nvPr/>
        </p:nvSpPr>
        <p:spPr>
          <a:xfrm>
            <a:off x="1016000" y="2286000"/>
            <a:ext cx="1016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3600" b="1" i="0" u="none" strike="noStrike">
                <a:solidFill>
                  <a:srgbClr val="FFFFFF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01</a:t>
            </a:r>
            <a:endParaRPr lang="en-US" sz="1100"/>
          </a:p>
        </p:txBody>
      </p:sp>
      <p:sp>
        <p:nvSpPr>
          <p:cNvPr id="6" name="AutoShape 6"/>
          <p:cNvSpPr/>
          <p:nvPr/>
        </p:nvSpPr>
        <p:spPr>
          <a:xfrm>
            <a:off x="2286000" y="2032000"/>
            <a:ext cx="1016000" cy="1016000"/>
          </a:xfrm>
          <a:prstGeom prst="ellipse">
            <a:avLst/>
          </a:prstGeom>
          <a:solidFill>
            <a:srgbClr val="E3F2FD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540000" y="2286000"/>
            <a:ext cx="508000" cy="508000"/>
          </a:xfrm>
          <a:prstGeom prst="rect">
            <a:avLst/>
          </a:prstGeom>
        </p:spPr>
      </p:pic>
      <p:sp>
        <p:nvSpPr>
          <p:cNvPr id="8" name="AutoShape 8"/>
          <p:cNvSpPr/>
          <p:nvPr/>
        </p:nvSpPr>
        <p:spPr>
          <a:xfrm>
            <a:off x="1016000" y="3302000"/>
            <a:ext cx="2794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夏季机房故障高发</a:t>
            </a:r>
            <a:b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风险在哪里？</a:t>
            </a:r>
            <a:endParaRPr lang="en-US" sz="1100"/>
          </a:p>
        </p:txBody>
      </p:sp>
      <p:cxnSp>
        <p:nvCxnSpPr>
          <p:cNvPr id="9" name="Connector 9"/>
          <p:cNvCxnSpPr/>
          <p:nvPr/>
        </p:nvCxnSpPr>
        <p:spPr>
          <a:xfrm rot="-15626">
            <a:off x="1016014" y="4184650"/>
            <a:ext cx="2794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EEEEE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AutoShape 10"/>
          <p:cNvSpPr/>
          <p:nvPr/>
        </p:nvSpPr>
        <p:spPr>
          <a:xfrm>
            <a:off x="1016000" y="4445000"/>
            <a:ext cx="2794000" cy="1143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17000"/>
              </a:lnSpc>
              <a:defRPr/>
            </a:pPr>
            <a:r>
              <a:rPr lang="en-US" sz="1200" b="0" i="0" u="none" strike="noStrike">
                <a:solidFill>
                  <a:srgbClr val="75757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我们将把夏季机房面临的五大核心风险掰开揉碎了讲，深度解析每一个潜在的隐患点与成因。</a:t>
            </a:r>
            <a:endParaRPr lang="en-US" sz="1100"/>
          </a:p>
        </p:txBody>
      </p:sp>
      <p:sp>
        <p:nvSpPr>
          <p:cNvPr id="11" name="AutoShape 11"/>
          <p:cNvSpPr/>
          <p:nvPr/>
        </p:nvSpPr>
        <p:spPr>
          <a:xfrm>
            <a:off x="4445000" y="1651000"/>
            <a:ext cx="3302000" cy="4445000"/>
          </a:xfrm>
          <a:prstGeom prst="roundRect">
            <a:avLst>
              <a:gd name="adj" fmla="val 4615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635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2" name="AutoShape 12"/>
          <p:cNvSpPr/>
          <p:nvPr/>
        </p:nvSpPr>
        <p:spPr>
          <a:xfrm>
            <a:off x="4699000" y="2032000"/>
            <a:ext cx="1016000" cy="1016000"/>
          </a:xfrm>
          <a:prstGeom prst="ellipse">
            <a:avLst/>
          </a:prstGeom>
          <a:solidFill>
            <a:srgbClr val="2196F3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3" name="AutoShape 13"/>
          <p:cNvSpPr/>
          <p:nvPr/>
        </p:nvSpPr>
        <p:spPr>
          <a:xfrm>
            <a:off x="4699000" y="2286000"/>
            <a:ext cx="1016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3600" b="1" i="0" u="none" strike="noStrike">
                <a:solidFill>
                  <a:srgbClr val="FFFFFF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02</a:t>
            </a:r>
            <a:endParaRPr lang="en-US" sz="1100"/>
          </a:p>
        </p:txBody>
      </p:sp>
      <p:sp>
        <p:nvSpPr>
          <p:cNvPr id="14" name="AutoShape 14"/>
          <p:cNvSpPr/>
          <p:nvPr/>
        </p:nvSpPr>
        <p:spPr>
          <a:xfrm>
            <a:off x="5969000" y="2032000"/>
            <a:ext cx="1016000" cy="1016000"/>
          </a:xfrm>
          <a:prstGeom prst="ellipse">
            <a:avLst/>
          </a:prstGeom>
          <a:solidFill>
            <a:srgbClr val="E3F2FD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5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223000" y="2286000"/>
            <a:ext cx="508000" cy="508000"/>
          </a:xfrm>
          <a:prstGeom prst="rect">
            <a:avLst/>
          </a:prstGeom>
        </p:spPr>
      </p:pic>
      <p:sp>
        <p:nvSpPr>
          <p:cNvPr id="16" name="AutoShape 16"/>
          <p:cNvSpPr/>
          <p:nvPr/>
        </p:nvSpPr>
        <p:spPr>
          <a:xfrm>
            <a:off x="4699000" y="3302000"/>
            <a:ext cx="2794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传统动环监控的</a:t>
            </a:r>
            <a:b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三大核心短板</a:t>
            </a:r>
            <a:endParaRPr lang="en-US" sz="1100"/>
          </a:p>
        </p:txBody>
      </p:sp>
      <p:cxnSp>
        <p:nvCxnSpPr>
          <p:cNvPr id="17" name="Connector 17"/>
          <p:cNvCxnSpPr/>
          <p:nvPr/>
        </p:nvCxnSpPr>
        <p:spPr>
          <a:xfrm rot="-15626">
            <a:off x="4699014" y="4184650"/>
            <a:ext cx="2794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EEEEE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" name="AutoShape 18"/>
          <p:cNvSpPr/>
          <p:nvPr/>
        </p:nvSpPr>
        <p:spPr>
          <a:xfrm>
            <a:off x="4699000" y="4445000"/>
            <a:ext cx="2794000" cy="1143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17000"/>
              </a:lnSpc>
              <a:defRPr/>
            </a:pPr>
            <a:r>
              <a:rPr lang="en-US" sz="1200" b="0" i="0" u="none" strike="noStrike">
                <a:solidFill>
                  <a:srgbClr val="75757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深入探讨为什么“分开管”，故障就会“串起来”？剖析传统模式下的管理盲区与协同痛点。</a:t>
            </a:r>
            <a:endParaRPr lang="en-US" sz="1100"/>
          </a:p>
        </p:txBody>
      </p:sp>
      <p:sp>
        <p:nvSpPr>
          <p:cNvPr id="19" name="AutoShape 19"/>
          <p:cNvSpPr/>
          <p:nvPr/>
        </p:nvSpPr>
        <p:spPr>
          <a:xfrm>
            <a:off x="8128000" y="1651000"/>
            <a:ext cx="3302000" cy="4445000"/>
          </a:xfrm>
          <a:prstGeom prst="roundRect">
            <a:avLst>
              <a:gd name="adj" fmla="val 4615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635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0" name="AutoShape 20"/>
          <p:cNvSpPr/>
          <p:nvPr/>
        </p:nvSpPr>
        <p:spPr>
          <a:xfrm>
            <a:off x="8382000" y="2032000"/>
            <a:ext cx="1016000" cy="1016000"/>
          </a:xfrm>
          <a:prstGeom prst="ellipse">
            <a:avLst/>
          </a:prstGeom>
          <a:solidFill>
            <a:srgbClr val="2196F3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1" name="AutoShape 21"/>
          <p:cNvSpPr/>
          <p:nvPr/>
        </p:nvSpPr>
        <p:spPr>
          <a:xfrm>
            <a:off x="8382000" y="2286000"/>
            <a:ext cx="1016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3600" b="1" i="0" u="none" strike="noStrike">
                <a:solidFill>
                  <a:srgbClr val="FFFFFF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03</a:t>
            </a:r>
            <a:endParaRPr lang="en-US" sz="1100"/>
          </a:p>
        </p:txBody>
      </p:sp>
      <p:sp>
        <p:nvSpPr>
          <p:cNvPr id="22" name="AutoShape 22"/>
          <p:cNvSpPr/>
          <p:nvPr/>
        </p:nvSpPr>
        <p:spPr>
          <a:xfrm>
            <a:off x="9652000" y="2032000"/>
            <a:ext cx="1016000" cy="1016000"/>
          </a:xfrm>
          <a:prstGeom prst="ellipse">
            <a:avLst/>
          </a:prstGeom>
          <a:solidFill>
            <a:srgbClr val="E3F2FD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3" name="Picture 2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906000" y="2286000"/>
            <a:ext cx="508000" cy="508000"/>
          </a:xfrm>
          <a:prstGeom prst="rect">
            <a:avLst/>
          </a:prstGeom>
        </p:spPr>
      </p:pic>
      <p:sp>
        <p:nvSpPr>
          <p:cNvPr id="24" name="AutoShape 24"/>
          <p:cNvSpPr/>
          <p:nvPr/>
        </p:nvSpPr>
        <p:spPr>
          <a:xfrm>
            <a:off x="8382000" y="3302000"/>
            <a:ext cx="2794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监控易一体化监控</a:t>
            </a:r>
            <a:b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如何破解夏季“烤”验？</a:t>
            </a:r>
            <a:endParaRPr lang="en-US" sz="1100"/>
          </a:p>
        </p:txBody>
      </p:sp>
      <p:cxnSp>
        <p:nvCxnSpPr>
          <p:cNvPr id="25" name="Connector 25"/>
          <p:cNvCxnSpPr/>
          <p:nvPr/>
        </p:nvCxnSpPr>
        <p:spPr>
          <a:xfrm rot="-15626">
            <a:off x="8382014" y="4184650"/>
            <a:ext cx="2794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EEEEE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6" name="AutoShape 26"/>
          <p:cNvSpPr/>
          <p:nvPr/>
        </p:nvSpPr>
        <p:spPr>
          <a:xfrm>
            <a:off x="8382000" y="4445000"/>
            <a:ext cx="2794000" cy="1143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17000"/>
              </a:lnSpc>
              <a:defRPr/>
            </a:pPr>
            <a:r>
              <a:rPr lang="en-US" sz="1200" b="0" i="0" u="none" strike="noStrike">
                <a:solidFill>
                  <a:srgbClr val="75757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详细拆解一体化解决方案架构，分享真实的客户实战案例，并由技术同事进行现场功能演示。</a:t>
            </a:r>
            <a:endParaRPr lang="en-US" sz="11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E53935">
                <a:alpha val="100000"/>
              </a:srgbClr>
            </a:gs>
            <a:gs pos="100000">
              <a:srgbClr val="B71C1C">
                <a:alpha val="100000"/>
              </a:srgbClr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1651000"/>
            <a:ext cx="12192000" cy="152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9600" b="1" i="0" u="none" strike="noStrike">
                <a:solidFill>
                  <a:srgbClr val="FFFFFF">
                    <a:alpha val="90196"/>
                  </a:srgbClr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PART 01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0" y="3302000"/>
            <a:ext cx="12192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2000" b="0" i="0" u="none" strike="noStrike">
                <a:solidFill>
                  <a:srgbClr val="FFFFFF">
                    <a:alpha val="70196"/>
                  </a:srgbClr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RISK ANALYSIS</a:t>
            </a:r>
            <a:endParaRPr lang="en-US" sz="1100"/>
          </a:p>
        </p:txBody>
      </p:sp>
      <p:sp>
        <p:nvSpPr>
          <p:cNvPr id="4" name="AutoShape 4"/>
          <p:cNvSpPr/>
          <p:nvPr/>
        </p:nvSpPr>
        <p:spPr>
          <a:xfrm>
            <a:off x="0" y="4191000"/>
            <a:ext cx="121920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4400" b="1" i="0" u="none" strike="noStrike">
                <a:solidFill>
                  <a:srgbClr val="FFFFFF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夏季机房故障高发，风险在哪里？</a:t>
            </a:r>
            <a:endParaRPr lang="en-US" sz="1100"/>
          </a:p>
        </p:txBody>
      </p:sp>
      <p:sp>
        <p:nvSpPr>
          <p:cNvPr id="5" name="AutoShape 5"/>
          <p:cNvSpPr/>
          <p:nvPr/>
        </p:nvSpPr>
        <p:spPr>
          <a:xfrm>
            <a:off x="5588000" y="5461000"/>
            <a:ext cx="1016000" cy="50800"/>
          </a:xfrm>
          <a:prstGeom prst="roundRect">
            <a:avLst>
              <a:gd name="adj" fmla="val 0"/>
            </a:avLst>
          </a:prstGeom>
          <a:solidFill>
            <a:srgbClr val="FFFFFF">
              <a:alpha val="8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风险一：高温——设备的“慢性毒药”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524000"/>
            <a:ext cx="3302000" cy="4699000"/>
          </a:xfrm>
          <a:prstGeom prst="roundRect">
            <a:avLst>
              <a:gd name="adj" fmla="val 6153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50800" dir="27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1016000" y="1778000"/>
            <a:ext cx="2794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E5393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行业标准与临界点</a:t>
            </a:r>
            <a:endParaRPr lang="en-US" sz="1100"/>
          </a:p>
        </p:txBody>
      </p:sp>
      <p:sp>
        <p:nvSpPr>
          <p:cNvPr id="5" name="AutoShape 5"/>
          <p:cNvSpPr/>
          <p:nvPr/>
        </p:nvSpPr>
        <p:spPr>
          <a:xfrm>
            <a:off x="1016000" y="2413000"/>
            <a:ext cx="2794000" cy="1079500"/>
          </a:xfrm>
          <a:prstGeom prst="roundRect">
            <a:avLst>
              <a:gd name="adj" fmla="val 14117"/>
            </a:avLst>
          </a:prstGeom>
          <a:solidFill>
            <a:srgbClr val="F9F9F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06500" y="2667000"/>
            <a:ext cx="457200" cy="457200"/>
          </a:xfrm>
          <a:prstGeom prst="rect">
            <a:avLst/>
          </a:prstGeom>
        </p:spPr>
      </p:pic>
      <p:sp>
        <p:nvSpPr>
          <p:cNvPr id="7" name="AutoShape 7"/>
          <p:cNvSpPr/>
          <p:nvPr/>
        </p:nvSpPr>
        <p:spPr>
          <a:xfrm>
            <a:off x="1841500" y="2540000"/>
            <a:ext cx="1778000" cy="317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3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ASHRAE 标准区间</a:t>
            </a:r>
            <a:endParaRPr lang="en-US" sz="1100"/>
          </a:p>
        </p:txBody>
      </p:sp>
      <p:sp>
        <p:nvSpPr>
          <p:cNvPr id="8" name="AutoShape 8"/>
          <p:cNvSpPr/>
          <p:nvPr/>
        </p:nvSpPr>
        <p:spPr>
          <a:xfrm>
            <a:off x="1841500" y="2921000"/>
            <a:ext cx="18415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建议温度保持在 18-27℃，保障设备基础运行。</a:t>
            </a:r>
            <a:endParaRPr lang="en-US" sz="1100"/>
          </a:p>
        </p:txBody>
      </p:sp>
      <p:sp>
        <p:nvSpPr>
          <p:cNvPr id="9" name="AutoShape 9"/>
          <p:cNvSpPr/>
          <p:nvPr/>
        </p:nvSpPr>
        <p:spPr>
          <a:xfrm>
            <a:off x="1016000" y="3683000"/>
            <a:ext cx="2794000" cy="1079500"/>
          </a:xfrm>
          <a:prstGeom prst="roundRect">
            <a:avLst>
              <a:gd name="adj" fmla="val 14117"/>
            </a:avLst>
          </a:prstGeom>
          <a:solidFill>
            <a:srgbClr val="F9F9F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06500" y="3937000"/>
            <a:ext cx="457200" cy="457200"/>
          </a:xfrm>
          <a:prstGeom prst="rect">
            <a:avLst/>
          </a:prstGeom>
        </p:spPr>
      </p:pic>
      <p:sp>
        <p:nvSpPr>
          <p:cNvPr id="11" name="AutoShape 11"/>
          <p:cNvSpPr/>
          <p:nvPr/>
        </p:nvSpPr>
        <p:spPr>
          <a:xfrm>
            <a:off x="1841500" y="3810000"/>
            <a:ext cx="1778000" cy="317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3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32℃ 警告线</a:t>
            </a:r>
            <a:endParaRPr lang="en-US" sz="1100"/>
          </a:p>
        </p:txBody>
      </p:sp>
      <p:sp>
        <p:nvSpPr>
          <p:cNvPr id="12" name="AutoShape 12"/>
          <p:cNvSpPr/>
          <p:nvPr/>
        </p:nvSpPr>
        <p:spPr>
          <a:xfrm>
            <a:off x="1841500" y="4191000"/>
            <a:ext cx="18415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风扇全速运转，系统功耗与噪音急剧上升。</a:t>
            </a:r>
            <a:endParaRPr lang="en-US" sz="1100"/>
          </a:p>
        </p:txBody>
      </p:sp>
      <p:sp>
        <p:nvSpPr>
          <p:cNvPr id="13" name="AutoShape 13"/>
          <p:cNvSpPr/>
          <p:nvPr/>
        </p:nvSpPr>
        <p:spPr>
          <a:xfrm>
            <a:off x="1016000" y="4953000"/>
            <a:ext cx="2794000" cy="1079500"/>
          </a:xfrm>
          <a:prstGeom prst="roundRect">
            <a:avLst>
              <a:gd name="adj" fmla="val 14117"/>
            </a:avLst>
          </a:prstGeom>
          <a:solidFill>
            <a:srgbClr val="F9F9F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4" name="Picture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206500" y="5207000"/>
            <a:ext cx="457200" cy="457200"/>
          </a:xfrm>
          <a:prstGeom prst="rect">
            <a:avLst/>
          </a:prstGeom>
        </p:spPr>
      </p:pic>
      <p:sp>
        <p:nvSpPr>
          <p:cNvPr id="15" name="AutoShape 15"/>
          <p:cNvSpPr/>
          <p:nvPr/>
        </p:nvSpPr>
        <p:spPr>
          <a:xfrm>
            <a:off x="1841500" y="5080000"/>
            <a:ext cx="1778000" cy="317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3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35℃ 停机线</a:t>
            </a:r>
            <a:endParaRPr lang="en-US" sz="1100"/>
          </a:p>
        </p:txBody>
      </p:sp>
      <p:sp>
        <p:nvSpPr>
          <p:cNvPr id="16" name="AutoShape 16"/>
          <p:cNvSpPr/>
          <p:nvPr/>
        </p:nvSpPr>
        <p:spPr>
          <a:xfrm>
            <a:off x="1841500" y="5461000"/>
            <a:ext cx="18415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触发过热保护机制，服务器自动降频或关机。</a:t>
            </a:r>
            <a:endParaRPr lang="en-US" sz="1100"/>
          </a:p>
        </p:txBody>
      </p:sp>
      <p:sp>
        <p:nvSpPr>
          <p:cNvPr id="17" name="AutoShape 17"/>
          <p:cNvSpPr/>
          <p:nvPr/>
        </p:nvSpPr>
        <p:spPr>
          <a:xfrm>
            <a:off x="4318000" y="1524000"/>
            <a:ext cx="3302000" cy="4699000"/>
          </a:xfrm>
          <a:prstGeom prst="roundRect">
            <a:avLst>
              <a:gd name="adj" fmla="val 6153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50800" dir="27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8" name="AutoShape 18"/>
          <p:cNvSpPr/>
          <p:nvPr/>
        </p:nvSpPr>
        <p:spPr>
          <a:xfrm>
            <a:off x="4572000" y="1778000"/>
            <a:ext cx="2794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E5393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长期高温的“慢性”伤害</a:t>
            </a:r>
            <a:endParaRPr lang="en-US" sz="1100"/>
          </a:p>
        </p:txBody>
      </p:sp>
      <p:sp>
        <p:nvSpPr>
          <p:cNvPr id="19" name="AutoShape 19"/>
          <p:cNvSpPr/>
          <p:nvPr/>
        </p:nvSpPr>
        <p:spPr>
          <a:xfrm>
            <a:off x="4572000" y="2413000"/>
            <a:ext cx="2794000" cy="1143000"/>
          </a:xfrm>
          <a:prstGeom prst="roundRect">
            <a:avLst>
              <a:gd name="adj" fmla="val 13333"/>
            </a:avLst>
          </a:prstGeom>
          <a:solidFill>
            <a:srgbClr val="F9F9F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0" name="Picture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762500" y="2667000"/>
            <a:ext cx="508000" cy="508000"/>
          </a:xfrm>
          <a:prstGeom prst="rect">
            <a:avLst/>
          </a:prstGeom>
        </p:spPr>
      </p:pic>
      <p:sp>
        <p:nvSpPr>
          <p:cNvPr id="21" name="AutoShape 21"/>
          <p:cNvSpPr/>
          <p:nvPr/>
        </p:nvSpPr>
        <p:spPr>
          <a:xfrm>
            <a:off x="5461000" y="2603500"/>
            <a:ext cx="1778000" cy="317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3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电容加速老化</a:t>
            </a:r>
            <a:endParaRPr lang="en-US" sz="1100"/>
          </a:p>
        </p:txBody>
      </p:sp>
      <p:sp>
        <p:nvSpPr>
          <p:cNvPr id="22" name="AutoShape 22"/>
          <p:cNvSpPr/>
          <p:nvPr/>
        </p:nvSpPr>
        <p:spPr>
          <a:xfrm>
            <a:off x="5461000" y="2984500"/>
            <a:ext cx="177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电解液干涸速度加快，严重影响电源稳定性。</a:t>
            </a:r>
            <a:endParaRPr lang="en-US" sz="1100"/>
          </a:p>
        </p:txBody>
      </p:sp>
      <p:sp>
        <p:nvSpPr>
          <p:cNvPr id="23" name="AutoShape 23"/>
          <p:cNvSpPr/>
          <p:nvPr/>
        </p:nvSpPr>
        <p:spPr>
          <a:xfrm>
            <a:off x="4572000" y="3683000"/>
            <a:ext cx="2794000" cy="1143000"/>
          </a:xfrm>
          <a:prstGeom prst="roundRect">
            <a:avLst>
              <a:gd name="adj" fmla="val 13333"/>
            </a:avLst>
          </a:prstGeom>
          <a:solidFill>
            <a:srgbClr val="F9F9F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4" name="Picture 2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762500" y="3937000"/>
            <a:ext cx="508000" cy="508000"/>
          </a:xfrm>
          <a:prstGeom prst="rect">
            <a:avLst/>
          </a:prstGeom>
        </p:spPr>
      </p:pic>
      <p:sp>
        <p:nvSpPr>
          <p:cNvPr id="25" name="AutoShape 25"/>
          <p:cNvSpPr/>
          <p:nvPr/>
        </p:nvSpPr>
        <p:spPr>
          <a:xfrm>
            <a:off x="5461000" y="3873500"/>
            <a:ext cx="1778000" cy="317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3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硬盘寿命锐减</a:t>
            </a:r>
            <a:endParaRPr lang="en-US" sz="1100"/>
          </a:p>
        </p:txBody>
      </p:sp>
      <p:sp>
        <p:nvSpPr>
          <p:cNvPr id="26" name="AutoShape 26"/>
          <p:cNvSpPr/>
          <p:nvPr/>
        </p:nvSpPr>
        <p:spPr>
          <a:xfrm>
            <a:off x="5461000" y="4254500"/>
            <a:ext cx="177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1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高温是影响MTBF的关键，导致物理坏道风险。</a:t>
            </a:r>
            <a:endParaRPr lang="en-US" sz="1100"/>
          </a:p>
        </p:txBody>
      </p:sp>
      <p:sp>
        <p:nvSpPr>
          <p:cNvPr id="27" name="AutoShape 27"/>
          <p:cNvSpPr/>
          <p:nvPr/>
        </p:nvSpPr>
        <p:spPr>
          <a:xfrm>
            <a:off x="4572000" y="4953000"/>
            <a:ext cx="2794000" cy="1079500"/>
          </a:xfrm>
          <a:prstGeom prst="roundRect">
            <a:avLst>
              <a:gd name="adj" fmla="val 14117"/>
            </a:avLst>
          </a:prstGeom>
          <a:solidFill>
            <a:srgbClr val="FEECEC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8" name="AutoShape 28"/>
          <p:cNvSpPr/>
          <p:nvPr/>
        </p:nvSpPr>
        <p:spPr>
          <a:xfrm>
            <a:off x="4699000" y="5080000"/>
            <a:ext cx="2540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rgbClr val="E5393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+10℃ ➔ ×2 故障</a:t>
            </a:r>
            <a:endParaRPr lang="en-US" sz="1100"/>
          </a:p>
        </p:txBody>
      </p:sp>
      <p:sp>
        <p:nvSpPr>
          <p:cNvPr id="29" name="AutoShape 29"/>
          <p:cNvSpPr/>
          <p:nvPr/>
        </p:nvSpPr>
        <p:spPr>
          <a:xfrm>
            <a:off x="4699000" y="5524500"/>
            <a:ext cx="2540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1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电子设备故障率指数级增长规律</a:t>
            </a:r>
            <a:endParaRPr lang="en-US" sz="1100"/>
          </a:p>
        </p:txBody>
      </p:sp>
      <p:sp>
        <p:nvSpPr>
          <p:cNvPr id="30" name="AutoShape 30"/>
          <p:cNvSpPr/>
          <p:nvPr/>
        </p:nvSpPr>
        <p:spPr>
          <a:xfrm>
            <a:off x="7874000" y="1524000"/>
            <a:ext cx="3302000" cy="4699000"/>
          </a:xfrm>
          <a:prstGeom prst="roundRect">
            <a:avLst>
              <a:gd name="adj" fmla="val 6153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50800" dir="27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31" name="AutoShape 31"/>
          <p:cNvSpPr/>
          <p:nvPr/>
        </p:nvSpPr>
        <p:spPr>
          <a:xfrm>
            <a:off x="8128000" y="1778000"/>
            <a:ext cx="2794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E5393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风险趋势可视化</a:t>
            </a:r>
            <a:endParaRPr lang="en-US" sz="1100"/>
          </a:p>
        </p:txBody>
      </p:sp>
      <p:sp>
        <p:nvSpPr>
          <p:cNvPr id="32" name="AutoShape 32"/>
          <p:cNvSpPr/>
          <p:nvPr/>
        </p:nvSpPr>
        <p:spPr>
          <a:xfrm>
            <a:off x="8128000" y="2413000"/>
            <a:ext cx="2794000" cy="1397000"/>
          </a:xfrm>
          <a:prstGeom prst="roundRect">
            <a:avLst>
              <a:gd name="adj" fmla="val 10909"/>
            </a:avLst>
          </a:prstGeom>
          <a:solidFill>
            <a:srgbClr val="F9F9F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33" name="Picture 33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8382000" y="2667000"/>
            <a:ext cx="762000" cy="762000"/>
          </a:xfrm>
          <a:prstGeom prst="rect">
            <a:avLst/>
          </a:prstGeom>
        </p:spPr>
      </p:pic>
      <p:sp>
        <p:nvSpPr>
          <p:cNvPr id="34" name="AutoShape 34"/>
          <p:cNvSpPr/>
          <p:nvPr/>
        </p:nvSpPr>
        <p:spPr>
          <a:xfrm>
            <a:off x="9271000" y="2730500"/>
            <a:ext cx="1524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温度累积效应</a:t>
            </a:r>
            <a:br>
              <a:rPr lang="en-US" sz="1600" b="0" i="0" u="none" strike="noStrike">
                <a:solidFill>
                  <a:srgbClr val="1F2329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0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温度每升高一度，内部元件压力倍增。</a:t>
            </a:r>
            <a:endParaRPr lang="en-US" sz="1100"/>
          </a:p>
        </p:txBody>
      </p:sp>
      <p:sp>
        <p:nvSpPr>
          <p:cNvPr id="35" name="AutoShape 35"/>
          <p:cNvSpPr/>
          <p:nvPr/>
        </p:nvSpPr>
        <p:spPr>
          <a:xfrm>
            <a:off x="8128000" y="3937000"/>
            <a:ext cx="2794000" cy="1397000"/>
          </a:xfrm>
          <a:prstGeom prst="roundRect">
            <a:avLst>
              <a:gd name="adj" fmla="val 10909"/>
            </a:avLst>
          </a:prstGeom>
          <a:solidFill>
            <a:srgbClr val="F9F9F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36" name="Picture 36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382000" y="4191000"/>
            <a:ext cx="762000" cy="762000"/>
          </a:xfrm>
          <a:prstGeom prst="rect">
            <a:avLst/>
          </a:prstGeom>
        </p:spPr>
      </p:pic>
      <p:sp>
        <p:nvSpPr>
          <p:cNvPr id="37" name="AutoShape 37"/>
          <p:cNvSpPr/>
          <p:nvPr/>
        </p:nvSpPr>
        <p:spPr>
          <a:xfrm>
            <a:off x="9271000" y="4254500"/>
            <a:ext cx="1524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故障率指数增长</a:t>
            </a:r>
            <a:br>
              <a:rPr lang="en-US" sz="1600" b="0" i="0" u="none" strike="noStrike">
                <a:solidFill>
                  <a:srgbClr val="1F2329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0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呈现非线性上升趋势，需警惕微小温升。</a:t>
            </a:r>
            <a:endParaRPr lang="en-US" sz="1100"/>
          </a:p>
        </p:txBody>
      </p:sp>
      <p:sp>
        <p:nvSpPr>
          <p:cNvPr id="38" name="AutoShape 38"/>
          <p:cNvSpPr/>
          <p:nvPr/>
        </p:nvSpPr>
        <p:spPr>
          <a:xfrm>
            <a:off x="8128000" y="5461000"/>
            <a:ext cx="2794000" cy="571500"/>
          </a:xfrm>
          <a:prstGeom prst="roundRect">
            <a:avLst>
              <a:gd name="adj" fmla="val 26666"/>
            </a:avLst>
          </a:prstGeom>
          <a:solidFill>
            <a:srgbClr val="333333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39" name="AutoShape 39"/>
          <p:cNvSpPr/>
          <p:nvPr/>
        </p:nvSpPr>
        <p:spPr>
          <a:xfrm>
            <a:off x="8128000" y="5562600"/>
            <a:ext cx="2794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200" b="1" i="0" u="none" strike="noStrike">
                <a:solidFill>
                  <a:srgbClr val="FFFFFF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控温 = 降低TCO &amp; 保稳定</a:t>
            </a:r>
            <a:endParaRPr lang="en-US" sz="11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风险一：被忽视的“热点”问题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270000"/>
            <a:ext cx="10668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机房平均温度达标，不代表所有设备都安全。</a:t>
            </a:r>
            <a:endParaRPr lang="en-US" sz="1100"/>
          </a:p>
        </p:txBody>
      </p:sp>
      <p:sp>
        <p:nvSpPr>
          <p:cNvPr id="4" name="AutoShape 4"/>
          <p:cNvSpPr/>
          <p:nvPr/>
        </p:nvSpPr>
        <p:spPr>
          <a:xfrm>
            <a:off x="762000" y="1905000"/>
            <a:ext cx="3302000" cy="4191000"/>
          </a:xfrm>
          <a:prstGeom prst="roundRect">
            <a:avLst>
              <a:gd name="adj" fmla="val 4615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5" name="AutoShape 5"/>
          <p:cNvSpPr/>
          <p:nvPr/>
        </p:nvSpPr>
        <p:spPr>
          <a:xfrm>
            <a:off x="2108200" y="2159000"/>
            <a:ext cx="609600" cy="609600"/>
          </a:xfrm>
          <a:prstGeom prst="ellipse">
            <a:avLst/>
          </a:prstGeom>
          <a:solidFill>
            <a:srgbClr val="FDECEC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60600" y="2311400"/>
            <a:ext cx="304800" cy="304800"/>
          </a:xfrm>
          <a:prstGeom prst="rect">
            <a:avLst/>
          </a:prstGeom>
        </p:spPr>
      </p:pic>
      <p:sp>
        <p:nvSpPr>
          <p:cNvPr id="7" name="AutoShape 7"/>
          <p:cNvSpPr/>
          <p:nvPr/>
        </p:nvSpPr>
        <p:spPr>
          <a:xfrm>
            <a:off x="1016000" y="2984500"/>
            <a:ext cx="2794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什么是“热点”？</a:t>
            </a:r>
            <a:endParaRPr lang="en-US" sz="1100"/>
          </a:p>
        </p:txBody>
      </p:sp>
      <p:cxnSp>
        <p:nvCxnSpPr>
          <p:cNvPr id="8" name="Connector 8"/>
          <p:cNvCxnSpPr/>
          <p:nvPr/>
        </p:nvCxnSpPr>
        <p:spPr>
          <a:xfrm rot="-15626">
            <a:off x="1016014" y="3549650"/>
            <a:ext cx="2794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EEEEE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" name="AutoShape 9"/>
          <p:cNvSpPr/>
          <p:nvPr/>
        </p:nvSpPr>
        <p:spPr>
          <a:xfrm>
            <a:off x="1016000" y="3810000"/>
            <a:ext cx="2794000" cy="152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由于空调布局不合理、盲板缺失或线缆阻挡，导致机柜局部温度比环境温度高出</a:t>
            </a:r>
            <a:r>
              <a:rPr lang="en-US" sz="1200" b="1" i="0" u="none" strike="noStrike">
                <a:solidFill>
                  <a:srgbClr val="E5393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5-8℃</a:t>
            </a: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。</a:t>
            </a:r>
            <a:endParaRPr lang="en-US" sz="1100"/>
          </a:p>
          <a:p>
            <a:pPr indent="0" algn="l">
              <a:lnSpc>
                <a:spcPct val="125000"/>
              </a:lnSpc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这些隐蔽的高温区域，正是服务器宕机、硬件故障的</a:t>
            </a:r>
            <a:r>
              <a:rPr lang="en-US" sz="1200" b="1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高发区</a:t>
            </a: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。</a:t>
            </a:r>
          </a:p>
        </p:txBody>
      </p:sp>
      <p:sp>
        <p:nvSpPr>
          <p:cNvPr id="10" name="AutoShape 10"/>
          <p:cNvSpPr/>
          <p:nvPr/>
        </p:nvSpPr>
        <p:spPr>
          <a:xfrm>
            <a:off x="4445000" y="1905000"/>
            <a:ext cx="3302000" cy="4191000"/>
          </a:xfrm>
          <a:prstGeom prst="roundRect">
            <a:avLst>
              <a:gd name="adj" fmla="val 4615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1" name="AutoShape 11"/>
          <p:cNvSpPr/>
          <p:nvPr/>
        </p:nvSpPr>
        <p:spPr>
          <a:xfrm>
            <a:off x="5791200" y="2159000"/>
            <a:ext cx="609600" cy="609600"/>
          </a:xfrm>
          <a:prstGeom prst="ellipse">
            <a:avLst/>
          </a:prstGeom>
          <a:solidFill>
            <a:srgbClr val="FDECEC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2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943600" y="2311400"/>
            <a:ext cx="304800" cy="304800"/>
          </a:xfrm>
          <a:prstGeom prst="rect">
            <a:avLst/>
          </a:prstGeom>
        </p:spPr>
      </p:pic>
      <p:sp>
        <p:nvSpPr>
          <p:cNvPr id="13" name="AutoShape 13"/>
          <p:cNvSpPr/>
          <p:nvPr/>
        </p:nvSpPr>
        <p:spPr>
          <a:xfrm>
            <a:off x="4699000" y="2984500"/>
            <a:ext cx="2794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传统监控的“盲区”</a:t>
            </a:r>
            <a:endParaRPr lang="en-US" sz="1100"/>
          </a:p>
        </p:txBody>
      </p:sp>
      <p:cxnSp>
        <p:nvCxnSpPr>
          <p:cNvPr id="14" name="Connector 14"/>
          <p:cNvCxnSpPr/>
          <p:nvPr/>
        </p:nvCxnSpPr>
        <p:spPr>
          <a:xfrm rot="-15626">
            <a:off x="4699014" y="3549650"/>
            <a:ext cx="2794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EEEEE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" name="AutoShape 15"/>
          <p:cNvSpPr/>
          <p:nvPr/>
        </p:nvSpPr>
        <p:spPr>
          <a:xfrm>
            <a:off x="4699000" y="3810000"/>
            <a:ext cx="2794000" cy="165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• 仅部署少量环境传感器，只能监测</a:t>
            </a:r>
            <a:r>
              <a:rPr lang="en-US" sz="1200" b="1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宏观平均温度</a:t>
            </a: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。</a:t>
            </a:r>
            <a:endParaRPr lang="en-US" sz="1100"/>
          </a:p>
          <a:p>
            <a:pPr indent="0" algn="l">
              <a:lnSpc>
                <a:spcPct val="125000"/>
              </a:lnSpc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• 无法感知机柜内部的微观温差，形成监控“死角”。</a:t>
            </a:r>
          </a:p>
          <a:p>
            <a:pPr indent="0" algn="l">
              <a:lnSpc>
                <a:spcPct val="125000"/>
              </a:lnSpc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• 运维界面显示“一切正常”，设备却在“悄悄发烧”。</a:t>
            </a:r>
          </a:p>
        </p:txBody>
      </p:sp>
      <p:sp>
        <p:nvSpPr>
          <p:cNvPr id="16" name="AutoShape 16"/>
          <p:cNvSpPr/>
          <p:nvPr/>
        </p:nvSpPr>
        <p:spPr>
          <a:xfrm>
            <a:off x="8128000" y="1905000"/>
            <a:ext cx="3302000" cy="4191000"/>
          </a:xfrm>
          <a:prstGeom prst="roundRect">
            <a:avLst>
              <a:gd name="adj" fmla="val 4615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7" name="AutoShape 17"/>
          <p:cNvSpPr/>
          <p:nvPr/>
        </p:nvSpPr>
        <p:spPr>
          <a:xfrm>
            <a:off x="9474200" y="2159000"/>
            <a:ext cx="609600" cy="609600"/>
          </a:xfrm>
          <a:prstGeom prst="ellipse">
            <a:avLst/>
          </a:prstGeom>
          <a:solidFill>
            <a:srgbClr val="FDECEC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8" name="Picture 1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626600" y="2311400"/>
            <a:ext cx="304800" cy="304800"/>
          </a:xfrm>
          <a:prstGeom prst="rect">
            <a:avLst/>
          </a:prstGeom>
        </p:spPr>
      </p:pic>
      <p:sp>
        <p:nvSpPr>
          <p:cNvPr id="19" name="AutoShape 19"/>
          <p:cNvSpPr/>
          <p:nvPr/>
        </p:nvSpPr>
        <p:spPr>
          <a:xfrm>
            <a:off x="8382000" y="2984500"/>
            <a:ext cx="2794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可视化诊断建议</a:t>
            </a:r>
            <a:endParaRPr lang="en-US" sz="1100"/>
          </a:p>
        </p:txBody>
      </p:sp>
      <p:cxnSp>
        <p:nvCxnSpPr>
          <p:cNvPr id="20" name="Connector 20"/>
          <p:cNvCxnSpPr/>
          <p:nvPr/>
        </p:nvCxnSpPr>
        <p:spPr>
          <a:xfrm rot="-15626">
            <a:off x="8382014" y="3549650"/>
            <a:ext cx="2794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EEEEE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1" name="AutoShape 21"/>
          <p:cNvSpPr/>
          <p:nvPr/>
        </p:nvSpPr>
        <p:spPr>
          <a:xfrm>
            <a:off x="8382000" y="3810000"/>
            <a:ext cx="2794000" cy="152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引入</a:t>
            </a:r>
            <a:r>
              <a:rPr lang="en-US" sz="1200" b="1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机房热成像测温技术</a:t>
            </a: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，生成可视化温度云图。</a:t>
            </a:r>
            <a:endParaRPr lang="en-US" sz="1100"/>
          </a:p>
          <a:p>
            <a:pPr indent="0" algn="l">
              <a:lnSpc>
                <a:spcPct val="125000"/>
              </a:lnSpc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通过“平均视图”与“热点视图”的对比分析，直观定位机柜内部的异常高温点，实现从“被动告警”到“主动预防”的转变。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风险二：断电——空调的“致命一击”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524000"/>
            <a:ext cx="5207000" cy="1651000"/>
          </a:xfrm>
          <a:prstGeom prst="roundRect">
            <a:avLst>
              <a:gd name="adj" fmla="val 6153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1016000" y="1714500"/>
            <a:ext cx="4699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E5393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⚠️ 空调的巨大功耗：系统最脆弱的一环</a:t>
            </a:r>
            <a:endParaRPr lang="en-US" sz="1100"/>
          </a:p>
        </p:txBody>
      </p:sp>
      <p:sp>
        <p:nvSpPr>
          <p:cNvPr id="5" name="AutoShape 5"/>
          <p:cNvSpPr/>
          <p:nvPr/>
        </p:nvSpPr>
        <p:spPr>
          <a:xfrm>
            <a:off x="1016000" y="2159000"/>
            <a:ext cx="4699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17000"/>
              </a:lnSpc>
              <a:defRPr/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• 中等功率精密空调运行电流可达数十安培，是机房的“电老虎”。</a:t>
            </a:r>
            <a:endParaRPr lang="en-US" sz="1100"/>
          </a:p>
          <a:p>
            <a:pPr indent="0" algn="l">
              <a:lnSpc>
                <a:spcPct val="117000"/>
              </a:lnSpc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• 市电波动、UPS故障、配电柜跳闸等微小扰动，都可能导致空调直接停机。</a:t>
            </a:r>
          </a:p>
        </p:txBody>
      </p:sp>
      <p:sp>
        <p:nvSpPr>
          <p:cNvPr id="6" name="AutoShape 6"/>
          <p:cNvSpPr/>
          <p:nvPr/>
        </p:nvSpPr>
        <p:spPr>
          <a:xfrm>
            <a:off x="762000" y="3429000"/>
            <a:ext cx="5207000" cy="1905000"/>
          </a:xfrm>
          <a:prstGeom prst="roundRect">
            <a:avLst>
              <a:gd name="adj" fmla="val 5333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7" name="AutoShape 7"/>
          <p:cNvSpPr/>
          <p:nvPr/>
        </p:nvSpPr>
        <p:spPr>
          <a:xfrm>
            <a:off x="1016000" y="3619500"/>
            <a:ext cx="4699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E5393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🔥 断电后的“死亡螺旋”：温度急剧失控</a:t>
            </a:r>
            <a:endParaRPr lang="en-US" sz="1100"/>
          </a:p>
        </p:txBody>
      </p:sp>
      <p:sp>
        <p:nvSpPr>
          <p:cNvPr id="8" name="AutoShape 8"/>
          <p:cNvSpPr/>
          <p:nvPr/>
        </p:nvSpPr>
        <p:spPr>
          <a:xfrm>
            <a:off x="1016000" y="4127500"/>
            <a:ext cx="4699000" cy="1016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17000"/>
              </a:lnSpc>
              <a:defRPr/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•</a:t>
            </a:r>
            <a:r>
              <a:rPr lang="en-US" sz="1200" b="1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实测数据：</a:t>
            </a: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30kW空调停机后，机房温度每</a:t>
            </a:r>
            <a:r>
              <a:rPr lang="en-US" sz="1200" b="1" i="0" u="none" strike="noStrike">
                <a:solidFill>
                  <a:srgbClr val="E5393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3分钟</a:t>
            </a: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上升</a:t>
            </a:r>
            <a:r>
              <a:rPr lang="en-US" sz="1200" b="1" i="0" u="none" strike="noStrike">
                <a:solidFill>
                  <a:srgbClr val="E5393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1℃</a:t>
            </a: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。</a:t>
            </a:r>
            <a:endParaRPr lang="en-US" sz="1100"/>
          </a:p>
          <a:p>
            <a:pPr indent="0" algn="l">
              <a:lnSpc>
                <a:spcPct val="117000"/>
              </a:lnSpc>
            </a:pP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•</a:t>
            </a:r>
            <a:r>
              <a:rPr lang="en-US" sz="1200" b="1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后果推演：</a:t>
            </a: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若凌晨2点断电至早8点发现，机房温度将飙升至</a:t>
            </a:r>
            <a:r>
              <a:rPr lang="en-US" sz="1200" b="1" i="0" u="none" strike="noStrike">
                <a:solidFill>
                  <a:srgbClr val="E5393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50℃+</a:t>
            </a:r>
            <a:r>
              <a:rPr lang="en-US" sz="1200" b="0" i="0" u="none" strike="noStrike">
                <a:solidFill>
                  <a:srgbClr val="55555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，设备面临毁灭性打击。</a:t>
            </a:r>
          </a:p>
        </p:txBody>
      </p:sp>
      <p:sp>
        <p:nvSpPr>
          <p:cNvPr id="9" name="AutoShape 9"/>
          <p:cNvSpPr/>
          <p:nvPr/>
        </p:nvSpPr>
        <p:spPr>
          <a:xfrm>
            <a:off x="6223000" y="1524000"/>
            <a:ext cx="5207000" cy="1651000"/>
          </a:xfrm>
          <a:prstGeom prst="roundRect">
            <a:avLst>
              <a:gd name="adj" fmla="val 6153"/>
            </a:avLst>
          </a:prstGeom>
          <a:solidFill>
            <a:srgbClr val="FFEBEE">
              <a:alpha val="100000"/>
            </a:srgbClr>
          </a:solidFill>
          <a:ln w="12700" cap="flat" cmpd="sng">
            <a:solidFill>
              <a:srgbClr val="E53935">
                <a:alpha val="3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477000" y="1778000"/>
            <a:ext cx="762000" cy="762000"/>
          </a:xfrm>
          <a:prstGeom prst="rect">
            <a:avLst/>
          </a:prstGeom>
        </p:spPr>
      </p:pic>
      <p:sp>
        <p:nvSpPr>
          <p:cNvPr id="11" name="AutoShape 11"/>
          <p:cNvSpPr/>
          <p:nvPr/>
        </p:nvSpPr>
        <p:spPr>
          <a:xfrm>
            <a:off x="7493000" y="1714500"/>
            <a:ext cx="3683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核心风险指标警示</a:t>
            </a:r>
            <a:endParaRPr lang="en-US" sz="1100"/>
          </a:p>
        </p:txBody>
      </p:sp>
      <p:sp>
        <p:nvSpPr>
          <p:cNvPr id="12" name="AutoShape 12"/>
          <p:cNvSpPr/>
          <p:nvPr/>
        </p:nvSpPr>
        <p:spPr>
          <a:xfrm>
            <a:off x="7493000" y="2286000"/>
            <a:ext cx="3683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800" b="1" i="0" u="none" strike="noStrike">
                <a:solidFill>
                  <a:srgbClr val="E53935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+1℃ / 3min</a:t>
            </a:r>
            <a:r>
              <a:rPr lang="en-US" sz="13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温度上升速率</a:t>
            </a:r>
            <a:endParaRPr lang="en-US" sz="1100"/>
          </a:p>
        </p:txBody>
      </p:sp>
      <p:sp>
        <p:nvSpPr>
          <p:cNvPr id="13" name="AutoShape 13"/>
          <p:cNvSpPr/>
          <p:nvPr/>
        </p:nvSpPr>
        <p:spPr>
          <a:xfrm>
            <a:off x="6223000" y="3429000"/>
            <a:ext cx="5207000" cy="1905000"/>
          </a:xfrm>
          <a:prstGeom prst="roundRect">
            <a:avLst>
              <a:gd name="adj" fmla="val 5333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4" name="AutoShape 14"/>
          <p:cNvSpPr/>
          <p:nvPr/>
        </p:nvSpPr>
        <p:spPr>
          <a:xfrm>
            <a:off x="6477000" y="3556000"/>
            <a:ext cx="4699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3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机房温度随断电时间上升趋势</a:t>
            </a:r>
            <a:endParaRPr lang="en-US" sz="1100"/>
          </a:p>
        </p:txBody>
      </p:sp>
      <p:pic>
        <p:nvPicPr>
          <p:cNvPr id="15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3937000"/>
            <a:ext cx="4699000" cy="1270000"/>
          </a:xfrm>
          <a:prstGeom prst="rect">
            <a:avLst/>
          </a:prstGeom>
          <a:ln w="12700">
            <a:noFill/>
            <a:prstDash val="solid"/>
          </a:ln>
        </p:spPr>
      </p:pic>
      <p:sp>
        <p:nvSpPr>
          <p:cNvPr id="16" name="AutoShape 16"/>
          <p:cNvSpPr/>
          <p:nvPr/>
        </p:nvSpPr>
        <p:spPr>
          <a:xfrm>
            <a:off x="762000" y="5588000"/>
            <a:ext cx="10668000" cy="762000"/>
          </a:xfrm>
          <a:prstGeom prst="roundRect">
            <a:avLst>
              <a:gd name="adj" fmla="val 13333"/>
            </a:avLst>
          </a:prstGeom>
          <a:solidFill>
            <a:srgbClr val="333333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7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16000" y="5778500"/>
            <a:ext cx="381000" cy="381000"/>
          </a:xfrm>
          <a:prstGeom prst="rect">
            <a:avLst/>
          </a:prstGeom>
        </p:spPr>
      </p:pic>
      <p:sp>
        <p:nvSpPr>
          <p:cNvPr id="18" name="AutoShape 18"/>
          <p:cNvSpPr/>
          <p:nvPr/>
        </p:nvSpPr>
        <p:spPr>
          <a:xfrm>
            <a:off x="1651000" y="5740400"/>
            <a:ext cx="9525000" cy="457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rgbClr val="FFFFFF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设计建议：</a:t>
            </a:r>
            <a:r>
              <a:rPr lang="en-US" sz="1400" b="0" i="0" u="none" strike="noStrike">
                <a:solidFill>
                  <a:srgbClr val="FFFFFF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必须为机房空调配置独立且冗余的供电系统（如双路市电+UPS），并部署温度实时监控与断电自动告警机制。</a:t>
            </a:r>
            <a:endParaRPr lang="en-US" sz="11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风险三：空调故障——不止是“不制冷”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397000"/>
            <a:ext cx="10668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300" b="0" i="0" u="none" strike="noStrike">
                <a:solidFill>
                  <a:srgbClr val="66666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空调的故障模式多样，很多是渐进式的，难以察觉，需重点关注以下潜在风险点。</a:t>
            </a:r>
            <a:endParaRPr lang="en-US" sz="1100"/>
          </a:p>
        </p:txBody>
      </p:sp>
      <p:sp>
        <p:nvSpPr>
          <p:cNvPr id="4" name="AutoShape 4"/>
          <p:cNvSpPr/>
          <p:nvPr/>
        </p:nvSpPr>
        <p:spPr>
          <a:xfrm>
            <a:off x="762000" y="2032000"/>
            <a:ext cx="3302000" cy="1905000"/>
          </a:xfrm>
          <a:prstGeom prst="roundRect">
            <a:avLst>
              <a:gd name="adj" fmla="val 800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27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5" name="AutoShape 5"/>
          <p:cNvSpPr/>
          <p:nvPr/>
        </p:nvSpPr>
        <p:spPr>
          <a:xfrm>
            <a:off x="1016000" y="2349500"/>
            <a:ext cx="812800" cy="812800"/>
          </a:xfrm>
          <a:prstGeom prst="ellipse">
            <a:avLst/>
          </a:prstGeom>
          <a:solidFill>
            <a:srgbClr val="FFEBEE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19200" y="2552700"/>
            <a:ext cx="406400" cy="406400"/>
          </a:xfrm>
          <a:prstGeom prst="rect">
            <a:avLst/>
          </a:prstGeom>
        </p:spPr>
      </p:pic>
      <p:sp>
        <p:nvSpPr>
          <p:cNvPr id="7" name="AutoShape 7"/>
          <p:cNvSpPr/>
          <p:nvPr/>
        </p:nvSpPr>
        <p:spPr>
          <a:xfrm>
            <a:off x="2032000" y="2349500"/>
            <a:ext cx="1778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压缩机故障</a:t>
            </a:r>
            <a:endParaRPr lang="en-US" sz="1100"/>
          </a:p>
        </p:txBody>
      </p:sp>
      <p:sp>
        <p:nvSpPr>
          <p:cNvPr id="8" name="AutoShape 8"/>
          <p:cNvSpPr/>
          <p:nvPr/>
        </p:nvSpPr>
        <p:spPr>
          <a:xfrm>
            <a:off x="2032000" y="2857500"/>
            <a:ext cx="1778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100" b="0" i="0" u="none" strike="noStrike">
                <a:solidFill>
                  <a:srgbClr val="61616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风扇运转但不制冷，机房温度在“不知不觉”中缓慢升高。</a:t>
            </a:r>
            <a:endParaRPr lang="en-US" sz="1100"/>
          </a:p>
        </p:txBody>
      </p:sp>
      <p:sp>
        <p:nvSpPr>
          <p:cNvPr id="9" name="AutoShape 9"/>
          <p:cNvSpPr/>
          <p:nvPr/>
        </p:nvSpPr>
        <p:spPr>
          <a:xfrm>
            <a:off x="4445000" y="2032000"/>
            <a:ext cx="3302000" cy="1905000"/>
          </a:xfrm>
          <a:prstGeom prst="roundRect">
            <a:avLst>
              <a:gd name="adj" fmla="val 800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27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0" name="AutoShape 10"/>
          <p:cNvSpPr/>
          <p:nvPr/>
        </p:nvSpPr>
        <p:spPr>
          <a:xfrm>
            <a:off x="4699000" y="2349500"/>
            <a:ext cx="812800" cy="812800"/>
          </a:xfrm>
          <a:prstGeom prst="ellipse">
            <a:avLst/>
          </a:prstGeom>
          <a:solidFill>
            <a:srgbClr val="FFEBEE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902200" y="2552700"/>
            <a:ext cx="406400" cy="406400"/>
          </a:xfrm>
          <a:prstGeom prst="rect">
            <a:avLst/>
          </a:prstGeom>
        </p:spPr>
      </p:pic>
      <p:sp>
        <p:nvSpPr>
          <p:cNvPr id="12" name="AutoShape 12"/>
          <p:cNvSpPr/>
          <p:nvPr/>
        </p:nvSpPr>
        <p:spPr>
          <a:xfrm>
            <a:off x="5715000" y="2349500"/>
            <a:ext cx="1778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冷凝器脏堵</a:t>
            </a:r>
            <a:endParaRPr lang="en-US" sz="1100"/>
          </a:p>
        </p:txBody>
      </p:sp>
      <p:sp>
        <p:nvSpPr>
          <p:cNvPr id="13" name="AutoShape 13"/>
          <p:cNvSpPr/>
          <p:nvPr/>
        </p:nvSpPr>
        <p:spPr>
          <a:xfrm>
            <a:off x="5715000" y="2857500"/>
            <a:ext cx="1778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100" b="0" i="0" u="none" strike="noStrike">
                <a:solidFill>
                  <a:srgbClr val="61616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柳絮灰尘堵塞室外机，散热极差，空调长期高负荷运转易触发过热保护。</a:t>
            </a:r>
            <a:endParaRPr lang="en-US" sz="1100"/>
          </a:p>
        </p:txBody>
      </p:sp>
      <p:sp>
        <p:nvSpPr>
          <p:cNvPr id="14" name="AutoShape 14"/>
          <p:cNvSpPr/>
          <p:nvPr/>
        </p:nvSpPr>
        <p:spPr>
          <a:xfrm>
            <a:off x="8128000" y="2032000"/>
            <a:ext cx="3302000" cy="1905000"/>
          </a:xfrm>
          <a:prstGeom prst="roundRect">
            <a:avLst>
              <a:gd name="adj" fmla="val 800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27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5" name="AutoShape 15"/>
          <p:cNvSpPr/>
          <p:nvPr/>
        </p:nvSpPr>
        <p:spPr>
          <a:xfrm>
            <a:off x="8382000" y="2349500"/>
            <a:ext cx="812800" cy="812800"/>
          </a:xfrm>
          <a:prstGeom prst="ellipse">
            <a:avLst/>
          </a:prstGeom>
          <a:solidFill>
            <a:srgbClr val="FFEBEE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6" name="Picture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585200" y="2552700"/>
            <a:ext cx="406400" cy="406400"/>
          </a:xfrm>
          <a:prstGeom prst="rect">
            <a:avLst/>
          </a:prstGeom>
        </p:spPr>
      </p:pic>
      <p:sp>
        <p:nvSpPr>
          <p:cNvPr id="17" name="AutoShape 17"/>
          <p:cNvSpPr/>
          <p:nvPr/>
        </p:nvSpPr>
        <p:spPr>
          <a:xfrm>
            <a:off x="9398000" y="2349500"/>
            <a:ext cx="1778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制冷剂泄漏</a:t>
            </a:r>
            <a:endParaRPr lang="en-US" sz="1100"/>
          </a:p>
        </p:txBody>
      </p:sp>
      <p:sp>
        <p:nvSpPr>
          <p:cNvPr id="18" name="AutoShape 18"/>
          <p:cNvSpPr/>
          <p:nvPr/>
        </p:nvSpPr>
        <p:spPr>
          <a:xfrm>
            <a:off x="9398000" y="2857500"/>
            <a:ext cx="1778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100" b="0" i="0" u="none" strike="noStrike">
                <a:solidFill>
                  <a:srgbClr val="61616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制冷效果持续下降，运行时间变长导致电费增加，但机房降温效果越来越差。</a:t>
            </a:r>
            <a:endParaRPr lang="en-US" sz="1100"/>
          </a:p>
        </p:txBody>
      </p:sp>
      <p:sp>
        <p:nvSpPr>
          <p:cNvPr id="19" name="AutoShape 19"/>
          <p:cNvSpPr/>
          <p:nvPr/>
        </p:nvSpPr>
        <p:spPr>
          <a:xfrm>
            <a:off x="762000" y="4191000"/>
            <a:ext cx="5207000" cy="1651000"/>
          </a:xfrm>
          <a:prstGeom prst="roundRect">
            <a:avLst>
              <a:gd name="adj" fmla="val 923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27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0" name="AutoShape 20"/>
          <p:cNvSpPr/>
          <p:nvPr/>
        </p:nvSpPr>
        <p:spPr>
          <a:xfrm>
            <a:off x="1016000" y="4508500"/>
            <a:ext cx="812800" cy="812800"/>
          </a:xfrm>
          <a:prstGeom prst="ellipse">
            <a:avLst/>
          </a:prstGeom>
          <a:solidFill>
            <a:srgbClr val="FFEBEE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1" name="Picture 2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219200" y="4711700"/>
            <a:ext cx="406400" cy="406400"/>
          </a:xfrm>
          <a:prstGeom prst="rect">
            <a:avLst/>
          </a:prstGeom>
        </p:spPr>
      </p:pic>
      <p:sp>
        <p:nvSpPr>
          <p:cNvPr id="22" name="AutoShape 22"/>
          <p:cNvSpPr/>
          <p:nvPr/>
        </p:nvSpPr>
        <p:spPr>
          <a:xfrm>
            <a:off x="2032000" y="4445000"/>
            <a:ext cx="3683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加湿器故障</a:t>
            </a:r>
            <a:endParaRPr lang="en-US" sz="1100"/>
          </a:p>
        </p:txBody>
      </p:sp>
      <p:sp>
        <p:nvSpPr>
          <p:cNvPr id="23" name="AutoShape 23"/>
          <p:cNvSpPr/>
          <p:nvPr/>
        </p:nvSpPr>
        <p:spPr>
          <a:xfrm>
            <a:off x="2032000" y="4953000"/>
            <a:ext cx="3683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100" b="0" i="0" u="none" strike="noStrike">
                <a:solidFill>
                  <a:srgbClr val="61616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夏季机房湿度过低，导致静电风险显著增加，可能损坏精密电子元件。</a:t>
            </a:r>
            <a:endParaRPr lang="en-US" sz="1100"/>
          </a:p>
        </p:txBody>
      </p:sp>
      <p:sp>
        <p:nvSpPr>
          <p:cNvPr id="24" name="AutoShape 24"/>
          <p:cNvSpPr/>
          <p:nvPr/>
        </p:nvSpPr>
        <p:spPr>
          <a:xfrm>
            <a:off x="6223000" y="4191000"/>
            <a:ext cx="5207000" cy="1651000"/>
          </a:xfrm>
          <a:prstGeom prst="roundRect">
            <a:avLst>
              <a:gd name="adj" fmla="val 923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03200" dist="50800" dir="27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5" name="AutoShape 25"/>
          <p:cNvSpPr/>
          <p:nvPr/>
        </p:nvSpPr>
        <p:spPr>
          <a:xfrm>
            <a:off x="6477000" y="4508500"/>
            <a:ext cx="812800" cy="812800"/>
          </a:xfrm>
          <a:prstGeom prst="ellipse">
            <a:avLst/>
          </a:prstGeom>
          <a:solidFill>
            <a:srgbClr val="FFEBEE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6" name="Picture 2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680200" y="4711700"/>
            <a:ext cx="406400" cy="406400"/>
          </a:xfrm>
          <a:prstGeom prst="rect">
            <a:avLst/>
          </a:prstGeom>
        </p:spPr>
      </p:pic>
      <p:sp>
        <p:nvSpPr>
          <p:cNvPr id="27" name="AutoShape 27"/>
          <p:cNvSpPr/>
          <p:nvPr/>
        </p:nvSpPr>
        <p:spPr>
          <a:xfrm>
            <a:off x="7493000" y="4445000"/>
            <a:ext cx="3683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风机故障</a:t>
            </a:r>
            <a:endParaRPr lang="en-US" sz="1100"/>
          </a:p>
        </p:txBody>
      </p:sp>
      <p:sp>
        <p:nvSpPr>
          <p:cNvPr id="28" name="AutoShape 28"/>
          <p:cNvSpPr/>
          <p:nvPr/>
        </p:nvSpPr>
        <p:spPr>
          <a:xfrm>
            <a:off x="7493000" y="4953000"/>
            <a:ext cx="3683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1100" b="0" i="0" u="none" strike="noStrike">
                <a:solidFill>
                  <a:srgbClr val="61616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冷气无法正常输送至机柜，导致局部进风温度异常升高，影响设备运行。</a:t>
            </a:r>
            <a:endParaRPr lang="en-US" sz="11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默认主题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2942</Words>
  <Application>Microsoft Office PowerPoint</Application>
  <PresentationFormat>宽屏</PresentationFormat>
  <Paragraphs>482</Paragraphs>
  <Slides>32</Slides>
  <Notes>32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32</vt:i4>
      </vt:variant>
    </vt:vector>
  </HeadingPairs>
  <TitlesOfParts>
    <vt:vector size="36" baseType="lpstr">
      <vt:lpstr>Noto Sans SC</vt:lpstr>
      <vt:lpstr>Arial</vt:lpstr>
      <vt:lpstr>Office 主题​​</vt:lpstr>
      <vt:lpstr>默认主题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hui xiao</cp:lastModifiedBy>
  <cp:revision>4</cp:revision>
  <dcterms:created xsi:type="dcterms:W3CDTF">2026-04-15T06:36:00Z</dcterms:created>
  <dcterms:modified xsi:type="dcterms:W3CDTF">2026-05-13T08:27:29Z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4A8074472D1343CFA09726B642204B36_12</vt:lpwstr>
  </property>
</Properties>
</file>