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欢迎回到直播间！今天下半场，我们将深入探讨一体化运维的落地细节。我们将从架构选型、动环深度接入、业务视角运维和实战演练四个方面，把技术细节掰开了揉碎了讲清楚。理解了逻辑，不管产品界面怎么变，你都会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架构选好了，现在进入动环深度接入。动环设备的协议五花八门，最常见的是Modbus，其次是SNMP和TCP/IP直连。监控易对这些协议全部支持，不需要额外开发驱动。做动环项目时，第一步就是搞清楚客户设备的通讯协议，否则接不进去一切白搭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逐个来看设备接入要点。温湿度传感器是基础，关键是阈值设置，夏季建议28度预警，32度告警。空调监控的核心是看送回风温差，而不只是看运行状态，温差变小可能意味着制冷效率下降。UPS监控除了常规参数，更专业的是监测电池内阻，当内阻超过初始值30%时就该考虑更换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门禁监控主要关注门磁状态、刷卡记录和远程开门，是安全审计的重要依据。漏水检测要根据风险区域选择合适的传感器类型，如定位式或绳式。电力监测中，一个特别容易忽视的指标是功率因数，它不仅影响设备寿命，还关系到电费成本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3D可视化是监控易非常亮眼的特性。它能直观展现机房布局，更关键的是，当某个传感器告警时，3D视图里对应位置会高亮变红，一眼就能看出问题所在。我们还为客户定制过点击摄像头图标直接看实时画面的功能，这就是一体化运维的魅力，所有信息在一个平台里，不用来回切换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很多客户反映上了监控系统但告警太多，形成了告警风暴。解决办法有三个层面：第一，阈值要合理；第二，告警分级，关键告警用电话短信，普通告警用邮件；第三，告警收敛，合并重复告警。监控易支持多种通知方式，并能设置任务计划，灵活处理不同时段的告警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接下来是第三部分，业务视角的运维。这可能是很多运维团队正在经历的转型——从关注“设备是否在线”到关注“业务是否正常”。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左侧代表传统视角，我们过去习惯盯着底层的服务器、交换机，看设备是不是在线，端口是不是通的。但是，设备在线并不代表业务是正常的。比如，服务器CPU使用率很低，但因为一个死锁导致关键业务无法处理，这种情况在传统视角下很难发现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右侧代表业务视角，我们需要把关注点上移，直接关注业务的可用性、响应时间、交易成功率，关注用户最终体验。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所以，我们必须建立一套从业务视角出发的指标体系，才能真正实现从“保设备”到“保业务”的转变。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监控易提供三个核心业务指标：可用性、繁忙度和健康度。可用性回答业务能不能用，繁忙度回答业务忙不忙，它通过与历史基线对比，比看绝对值更有意义。健康度是最综合的指标，它取所有组件中最低的级别来计算，确保最严重的问题不会被掩盖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业务指标，监控易还提供业务树、业务报表、业务拓扑三大利器，形成完整的业务分析体系。更重要的是，我们解决了从告警到工单的闭环问题。告警可以自动创建工单，分配给责任人，处理过程实时更新，完成后自动关闭告警。真正做到了问题有人管、结果有追踪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回到上半场提到的五大融合能力，用业务视角重新解读：统一采集解决数据源，统一告警解决信息汇聚，自动处置解决效率，主动巡检解决隐患发现，预测维护解决风险管控。这五大能力不是孤立的，它们是一条完整链路，最终指向业务保障。一体化运维的本质，就是从被动救火到主动预防，从设备管理到业务保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论讲完了，现在进入最实战的部分。我们将还原三个真实场景的完整处置流程，看看在实际运维中监控系统是怎么发挥作用的。这三个场景分别是：夏季机房空调故障处置、UPS电池老化预警与更换，以及跨区域多机房统一监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很多朋友在问，具体怎么落地？我的机房该选哪种架构？传感器怎么接入？告警怎么配置？这些问题，正是下半场要深入聊的。我们今天换一种方式，不给大家点按钮了，而是把技术细节掰开了揉碎了讲清楚。理解了逻辑，你才能真正掌握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个场景是夏季机房空调故障。首先，温湿度传感器发现温度上升并预警。运维人员通过3D视图快速定位，并通过分析空调送回风温差等数据，判断是制冷剂泄漏。在等待工程师期间，系统可以自动执行预设脚本进行处置。修复后，系统自动确认恢复。整个过程形成了发现、定位、处置、恢复的完整闭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第二个场景体现了预测维护的价值。传统方式是定期做电池放电测试，但两次测试之间状态未知，存在“盲区”。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而通过监控易，我们可以实时监测每一节电池的内阻、电压和温度，并建立AI动态基线。当某节电池的内阻增长趋势异常，比如在这个案例中，电池内阻增幅超过30%的阈值时，系统会自动提前发出预警。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这使得运维团队能够将被动的“事后救火”转变为“主动的提前预防”，在不影响业务的情况下，从容地安排电池更换工作，彻底避免了意外断电带来的风险。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场景是跨区域多机房统一监控。一个集团在全国有多个分支机房，采用多TS分布架构，总部部署CCU，分支部署TS。这样总部运维团队可以在一个平台看到所有数据。即使分支网络中断，数据也不会丢失。这种架构还具备良好的扩展性，可以平滑升级到四级架构，让监控系统能跟着业务一起成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朋友，我们一起回顾一下下半场的核心内容。首先是架构选型，记住能本地就本地。第二是动环深度接入，那些专业细节是区分专业运维的关键。第三是业务视角的运维，掌握可用性、繁忙度、健康度三大指标和工单闭环。第四是三个实战场景，它们真实地展示了监控系统的价值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再强调一下五大融合能力。我见过太多客户，监控系统装了好几套，告警来了都不知道是哪个系统发的。这就是没有融合的代价。这五大能力真正落地了，你的运维才是真正的一体化。另外，记住两个数字：95%以上的自动发现率，和最慢9秒的告警延迟。这些性能不是冷冰冰的参数，而是直接关系到业务安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想对所有运维朋友们说，夏季已经来了，机房的高温考验一定会发生。区别在于，准备好了的机房，空调故障只是一个告警；没准备好的，可能就是一次业务中断。一体化监控不是锦上添花，而是基础设施。希望今天的内容能帮助大家做好准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您对监控易的产品感兴趣，想要更深入了解或申请试用，可以扫描屏幕上的二维码或联系我们的销售团队。后续我们还会有一系列专题直播，请关注我们的公众号。感谢大家的陪伴，希望今天的内容对您有帮助，我们下次直播再见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下半场安排了四个核心板块：第一，架构选型；第二，动环深度接入；第三，业务视角的运维；第四，实战演练。内容非常充实，大家可以先倒杯水，我们马上开始。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首先来看架构选型。为什么要先讲架构？因为在这些年与客户交流的过程中发现，至少有三分之一的运维问题，根源不在产品功能，而在于架构选型选错了。架构选型是一切的基础，选对了后面的路越走越顺，选错了天天踩坑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在左侧我们总结了三个关键点：第一，它是很多问题的根源；第二，必须看菜吃饭，考虑场景适配性；第三，它决定了未来的发展路径。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右侧展示了监控易的两大部署模式：绝大多数客户会选择“本地化部署”，因为它能支持从单机到四级架构的各种复杂场景，满足企业对数据安全和功能深度的要求。而SaaS版仅作为特定场景的补充，比如某些对数据合规性要求较低且网络环境受限的轻量场景。所以，针对绝大多数中大型企业，我们首要推荐的是本地化部署模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是单机版，这是最简单的架构。一台服务器把所有功能都装上，采集、存储、展示、告警，全部在一台机器上搞定。它非常适合设备数量在1000以内的单机房，比如一个中小企业的核心机房。优势是部署简单，一台机器装上去半天就能跑起来。但它的局限也很明显，没法水平扩展，监控规模上来了就得换架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多TS版。TS是采集服务器，CCU是中心控制单元。这种架构把采集和控制分离开，非常适合多机房场景。比如一个企业有总部和多个分支机房。这里有个关键决策点：带宽。如果带宽充足，TS可以集中部署；如果带宽不足，就把TS分布到各个机房，本地采集再回传数据。这个设计就是为了应对带宽不足的情况，避免数据丢失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SaaS版主要解决一个特定问题：分支机房和总部之间有防火墙隔离，又不允许改策略，同时分支可以访问外网且数据允许上云。这种情况下可以部署SaaS版，TS主动连接云端，不需要开放端口。但要强调，监控易以本地化部署为主，SaaS版只在少数特定场景中使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是四级架构，它适用于省管市、市管县这种多层级管理场景。比如省级政务云，省中心要看全省数据，地市中心要看本地区县数据。它有两种模式：网络畅通就用直通同步，有网闸就用代理转发。核心是实现多层级数据的统一汇聚和分级管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一下架构选择的决策树。单机房选单机版，多机房看带宽选多TS版，网络不通且允许上云才考虑SaaS版，多层级管理选四级架构。核心原则是能本地就本地。另外补充两点：双机热备目前只有单机和多TS版支持；性能方面，实际配置要比理论值保守，特别是虚拟化部署时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8.svg"/><Relationship Id="rId10" Type="http://schemas.openxmlformats.org/officeDocument/2006/relationships/image" Target="../media/image10.png"/><Relationship Id="rId4" Type="http://schemas.openxmlformats.org/officeDocument/2006/relationships/image" Target="../media/image57.png"/><Relationship Id="rId9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sv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svg"/><Relationship Id="rId4" Type="http://schemas.openxmlformats.org/officeDocument/2006/relationships/image" Target="../media/image67.jpe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7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8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3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86.svg"/><Relationship Id="rId4" Type="http://schemas.openxmlformats.org/officeDocument/2006/relationships/image" Target="../media/image82.jpe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3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4.svg"/><Relationship Id="rId3" Type="http://schemas.openxmlformats.org/officeDocument/2006/relationships/image" Target="../media/image3.jpeg"/><Relationship Id="rId7" Type="http://schemas.openxmlformats.org/officeDocument/2006/relationships/image" Target="../media/image93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18.svg"/><Relationship Id="rId5" Type="http://schemas.openxmlformats.org/officeDocument/2006/relationships/image" Target="../media/image91.svg"/><Relationship Id="rId10" Type="http://schemas.openxmlformats.org/officeDocument/2006/relationships/image" Target="../media/image17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9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10.png"/><Relationship Id="rId4" Type="http://schemas.openxmlformats.org/officeDocument/2006/relationships/image" Target="../media/image96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svg"/><Relationship Id="rId11" Type="http://schemas.openxmlformats.org/officeDocument/2006/relationships/image" Target="../media/image10.png"/><Relationship Id="rId5" Type="http://schemas.openxmlformats.org/officeDocument/2006/relationships/image" Target="../media/image92.png"/><Relationship Id="rId10" Type="http://schemas.openxmlformats.org/officeDocument/2006/relationships/image" Target="../media/image102.svg"/><Relationship Id="rId4" Type="http://schemas.openxmlformats.org/officeDocument/2006/relationships/image" Target="../media/image100.jpe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3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04.svg"/><Relationship Id="rId10" Type="http://schemas.openxmlformats.org/officeDocument/2006/relationships/image" Target="../media/image107.jpeg"/><Relationship Id="rId4" Type="http://schemas.openxmlformats.org/officeDocument/2006/relationships/image" Target="../media/image103.png"/><Relationship Id="rId9" Type="http://schemas.openxmlformats.org/officeDocument/2006/relationships/image" Target="../media/image10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svg"/><Relationship Id="rId11" Type="http://schemas.openxmlformats.org/officeDocument/2006/relationships/image" Target="../media/image10.png"/><Relationship Id="rId5" Type="http://schemas.openxmlformats.org/officeDocument/2006/relationships/image" Target="../media/image109.png"/><Relationship Id="rId10" Type="http://schemas.openxmlformats.org/officeDocument/2006/relationships/image" Target="../media/image112.svg"/><Relationship Id="rId4" Type="http://schemas.openxmlformats.org/officeDocument/2006/relationships/image" Target="../media/image108.jpe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4.svg"/><Relationship Id="rId3" Type="http://schemas.openxmlformats.org/officeDocument/2006/relationships/image" Target="../media/image3.jpeg"/><Relationship Id="rId7" Type="http://schemas.openxmlformats.org/officeDocument/2006/relationships/image" Target="../media/image93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18.svg"/><Relationship Id="rId5" Type="http://schemas.openxmlformats.org/officeDocument/2006/relationships/image" Target="../media/image91.svg"/><Relationship Id="rId15" Type="http://schemas.openxmlformats.org/officeDocument/2006/relationships/image" Target="../media/image116.svg"/><Relationship Id="rId10" Type="http://schemas.openxmlformats.org/officeDocument/2006/relationships/image" Target="../media/image17.png"/><Relationship Id="rId4" Type="http://schemas.openxmlformats.org/officeDocument/2006/relationships/image" Target="../media/image90.png"/><Relationship Id="rId9" Type="http://schemas.openxmlformats.org/officeDocument/2006/relationships/image" Target="../media/image114.svg"/><Relationship Id="rId1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11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eg"/><Relationship Id="rId7" Type="http://schemas.openxmlformats.org/officeDocument/2006/relationships/image" Target="../media/image12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31.sv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7.sv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41.svg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10.png"/><Relationship Id="rId5" Type="http://schemas.openxmlformats.org/officeDocument/2006/relationships/image" Target="../media/image33.svg"/><Relationship Id="rId10" Type="http://schemas.openxmlformats.org/officeDocument/2006/relationships/image" Target="../media/image46.jpeg"/><Relationship Id="rId4" Type="http://schemas.openxmlformats.org/officeDocument/2006/relationships/image" Target="../media/image32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3.jpe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016000" y="1397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spc="400" dirty="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LIVE SESSION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IT基础监控 + 机房动环一体化运维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683000"/>
            <a:ext cx="1016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直播下半场 · 干货完整整理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5207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7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2026 | 架构选型 · 深度接入 · 业务视角 · 实战演练</a:t>
            </a:r>
            <a:endParaRPr lang="en-US" sz="11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5DDD67-E996-2710-6AC5-DE6BD12B9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875" y="456892"/>
            <a:ext cx="20288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动环深度接入：从传感器到智能告警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统一采集的底层逻辑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架构选好后，我们深入采集底层，看看如何将各种动环设备接入监控系统。动环设备的接入核心在于解决通讯协议的多样性问题，让不同“语言”的设备都能被统一管理。</a:t>
            </a:r>
          </a:p>
        </p:txBody>
      </p:sp>
      <p:sp>
        <p:nvSpPr>
          <p:cNvPr id="5" name="AutoShape 5"/>
          <p:cNvSpPr/>
          <p:nvPr/>
        </p:nvSpPr>
        <p:spPr>
          <a:xfrm>
            <a:off x="762000" y="2921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200" y="31242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473200" y="3073400"/>
            <a:ext cx="2413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Modbus (RTU/ASCII)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工业界的“通用语言”，大量温湿度传感器、电力仪表、PLC等底层设备广泛使用的主流协议。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445000" y="2921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200" y="31242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56200" y="3073400"/>
            <a:ext cx="2413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SNMP 标准协议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IT与动环的“交集”，高端精密空调、UPS、智能PDU等具备网络管理功能的设备普遍支持此协议。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128000" y="2921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200" y="31242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839200" y="3073400"/>
            <a:ext cx="2413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TCP/IP 直连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针对部分支持Socket通信或私有SDK的智能设备，支持直接通过网络端口进行数据交互。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62000" y="5207000"/>
            <a:ext cx="7366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10B981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1016000" y="5397500"/>
            <a:ext cx="685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💡 监控易“零开发”接入：</a:t>
            </a:r>
            <a:r>
              <a:rPr lang="en-US" sz="1300" b="0" i="0" u="none" strike="noStrike">
                <a:solidFill>
                  <a:srgbClr val="047857"/>
                </a:solidFill>
                <a:latin typeface="Noto Sans SC"/>
                <a:ea typeface="Noto Sans SC"/>
                <a:cs typeface="Noto Sans SC"/>
                <a:sym typeface="Noto Sans SC"/>
              </a:rPr>
              <a:t>内置丰富的协议解析库，无需额外编写驱动代码。管理员只需在系统界面上选择对应协议，填入设备IP、端口等基础参数，即可快速完成接入。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5207000"/>
            <a:ext cx="3048000" cy="1143000"/>
          </a:xfrm>
          <a:prstGeom prst="roundRect">
            <a:avLst>
              <a:gd name="adj" fmla="val 8888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8509000" y="5397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第一步：</a:t>
            </a:r>
            <a:b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搞清楚客户设备的通讯协议！</a:t>
            </a:r>
            <a:endParaRPr lang="en-US" sz="110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49CD89D-8BE5-21E2-F80D-10F9A7F6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动环设备接入要点 (1)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3076" b="23076"/>
          <a:stretch>
            <a:fillRect/>
          </a:stretch>
        </p:blipFill>
        <p:spPr>
          <a:xfrm>
            <a:off x="762000" y="1778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683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温湿度传感器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318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接入方式: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通常通过串口服务器接入，支持SNMP协议。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核心配置: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设置合理的告警阈值。建议温度28℃预警，32℃告警；湿度保持在40%-60%区间为正常。</a:t>
            </a:r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注意: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需根据机房密度动态调整，高密度机房标准更高。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445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23076" b="23076"/>
          <a:stretch>
            <a:fillRect/>
          </a:stretch>
        </p:blipFill>
        <p:spPr>
          <a:xfrm>
            <a:off x="4445000" y="1778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3683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空调监控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318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核心参数: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压缩机运行状态、送风/回风温度、加湿器状态。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关键指标: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关注“送回风温差”，它是反映制冷效率的直接依据。</a:t>
            </a:r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警惕: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“看似正常实际效率下降”的隐性故障，如制冷剂缓慢泄漏。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128000" y="1778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t="23245" b="23245"/>
          <a:stretch>
            <a:fillRect/>
          </a:stretch>
        </p:blipFill>
        <p:spPr>
          <a:xfrm>
            <a:off x="8128000" y="1778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8318500" y="3683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UPS监控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318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核心参数: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输入/输出电压、实时负载率、电池剩余容量及后备供电时间。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专业指标: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监测电池内阻，判断电池健康度。</a:t>
            </a:r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行业经验: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当内阻实测值超过初始值的30%时，建议更换电池组。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F7F29C-DDF3-F424-0B58-25EEF69D3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动环设备接入要点 (2)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1111" b="11111"/>
          <a:stretch>
            <a:fillRect/>
          </a:stretch>
        </p:blipFill>
        <p:spPr>
          <a:xfrm>
            <a:off x="889000" y="1841500"/>
            <a:ext cx="3048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810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01 门禁监控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445000"/>
            <a:ext cx="2921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监控维度：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门磁状态、刷卡记录、远程开门控制。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关联管理：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直接关联物理安全与等保合规要求。</a:t>
            </a:r>
          </a:p>
          <a:p>
            <a:pPr indent="0" algn="l">
              <a:lnSpc>
                <a:spcPct val="116666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核心价值：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完整的门禁日志是安全审计的关键依据。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6271" b="6271"/>
          <a:stretch>
            <a:fillRect/>
          </a:stretch>
        </p:blipFill>
        <p:spPr>
          <a:xfrm>
            <a:off x="4572000" y="1841500"/>
            <a:ext cx="3048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3810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02 漏水检测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445000"/>
            <a:ext cx="2921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传感器类型：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定位式(精确到米)、区域式(告警区域)、绳式(沿管线铺设)。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关键部署：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建议在空调下方、水管沿线、窗户及机柜底部等高风险区域部署。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128000" y="1651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t="20833" b="20833"/>
          <a:stretch>
            <a:fillRect/>
          </a:stretch>
        </p:blipFill>
        <p:spPr>
          <a:xfrm>
            <a:off x="8255000" y="1841500"/>
            <a:ext cx="3048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8318500" y="3810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03 电力监测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445000"/>
            <a:ext cx="2921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监测参数：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电压、电流及易忽视的</a:t>
            </a:r>
            <a:r>
              <a:rPr lang="en-US" sz="1300" b="1" i="0" u="none" strike="noStrike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功率因数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潜在影响：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功率因数过低不仅影响设备寿命，更会显著增加电费支出。</a:t>
            </a:r>
          </a:p>
          <a:p>
            <a:pPr indent="0" algn="l">
              <a:lnSpc>
                <a:spcPct val="116666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● 管理价值：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从单一运维向“运维+成本优化”双重价值延伸。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644EA61-F440-88D4-69F4-0B182D13D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3D可视化：直观掌控机房全局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0000" r="9999"/>
          <a:stretch>
            <a:fillRect/>
          </a:stretch>
        </p:blipFill>
        <p:spPr>
          <a:xfrm>
            <a:off x="762000" y="1778000"/>
            <a:ext cx="5080000" cy="4318000"/>
          </a:xfrm>
          <a:prstGeom prst="roundRect">
            <a:avLst>
              <a:gd name="adj" fmla="val 3529"/>
            </a:avLst>
          </a:prstGeom>
          <a:noFill/>
          <a:ln w="25400" cap="flat" cmpd="sng">
            <a:solidFill>
              <a:srgbClr val="2B2F3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223000" y="177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核心价值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223000" y="2413000"/>
            <a:ext cx="24765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3500" y="2603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858000" y="2540000"/>
            <a:ext cx="171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直观展现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机房物理布局、机柜位置、设备U位等资源分布一目了然。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8953500" y="2413000"/>
            <a:ext cx="24765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4000" y="2603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9588500" y="2540000"/>
            <a:ext cx="171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关联配置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温湿度、烟感等环境传感器可在3D视图中直接关联配置。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3937000"/>
            <a:ext cx="24765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3500" y="4127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858000" y="4064000"/>
            <a:ext cx="171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快速定位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告警时，3D视图对应位置实时高亮变红，无需再查编号对图纸。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953500" y="3937000"/>
            <a:ext cx="24765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44000" y="41275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588500" y="4064000"/>
            <a:ext cx="171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U位管理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彻底告别传统Excel表格，实现机柜U位资源的可视化全生命周期管理。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6223000" y="5334000"/>
            <a:ext cx="5207000" cy="1270000"/>
          </a:xfrm>
          <a:prstGeom prst="roundRect">
            <a:avLst>
              <a:gd name="adj" fmla="val 8000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10B981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6413500" y="5461000"/>
            <a:ext cx="482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案例分享：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某大型制造企业定制开发，在3D视图点击摄像头图标，即可查看实时监控画面，实现运维与安防信息融合，无需切换系统。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这就是一体化运维的魅力：所有信息在一个平台。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7D68618-1C65-87F8-0A33-4288041AF4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智能告警配置的实践要点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1270000"/>
          </a:xfrm>
          <a:prstGeom prst="roundRect">
            <a:avLst>
              <a:gd name="adj" fmla="val 8000"/>
            </a:avLst>
          </a:prstGeom>
          <a:solidFill>
            <a:srgbClr val="FEF2F2">
              <a:alpha val="100000"/>
            </a:srgbClr>
          </a:solidFill>
          <a:ln w="12700" cap="flat" cmpd="sng">
            <a:solidFill>
              <a:srgbClr val="FCA5A5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841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91C1C"/>
                </a:solidFill>
                <a:latin typeface="Noto Sans SC"/>
                <a:ea typeface="Noto Sans SC"/>
                <a:cs typeface="Noto Sans SC"/>
                <a:sym typeface="Noto Sans SC"/>
              </a:rPr>
              <a:t>痛点：告警风暴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告警量过大，日均数百条，导致运维人员产生“告警疲劳”，关键的故障告警被海量噪音淹没。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762000" y="3175000"/>
            <a:ext cx="5207000" cy="1778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1016000" y="3302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核心解决方案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合理阈值：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基于历史数据动态调整，拒绝套用“一刀切”的默认值。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告警分级：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关键故障用电话/短信触达，普通异常仅邮件通知。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告警收敛：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自动合并同一设备的短时重复告警，避免刷屏。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762000" y="5080000"/>
            <a:ext cx="5207000" cy="1270000"/>
          </a:xfrm>
          <a:prstGeom prst="roundRect">
            <a:avLst>
              <a:gd name="adj" fmla="val 8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334000"/>
            <a:ext cx="457200" cy="457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778000" y="5270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监控易平台支持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F0FDF4"/>
                </a:solidFill>
                <a:latin typeface="Noto Sans SC"/>
                <a:ea typeface="Noto Sans SC"/>
                <a:cs typeface="Noto Sans SC"/>
                <a:sym typeface="Noto Sans SC"/>
              </a:rPr>
              <a:t>支持邮件/短信/脚本/声音等多渠道通知；支持自定义监测时段，灵活配置非工作时间告警策略。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t="7363" b="7363"/>
          <a:stretch>
            <a:fillRect/>
          </a:stretch>
        </p:blipFill>
        <p:spPr>
          <a:xfrm>
            <a:off x="6223000" y="2032000"/>
            <a:ext cx="5207000" cy="4318000"/>
          </a:xfrm>
          <a:prstGeom prst="roundRect">
            <a:avLst>
              <a:gd name="adj" fmla="val 3529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099413-4C68-95CC-0318-A9B4EF4B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业务视角的运维：从“设备在线”到“业务保障”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5207000" cy="2286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2286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032000" y="22225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传统视角：关注“设备”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核心关注点：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“设备是否在线？”</a:t>
            </a:r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只盯着服务器、网络、存储等底层基础设施的状态，容易陷入“只见树木，不见森林”的误区。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6223000" y="1905000"/>
            <a:ext cx="5207000" cy="2286000"/>
          </a:xfrm>
          <a:prstGeom prst="roundRect">
            <a:avLst>
              <a:gd name="adj" fmla="val 6666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000" y="2286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493000" y="2222500"/>
            <a:ext cx="355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业务视角：关注“价值”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600" b="0" i="0" u="none" strike="noStrike">
                <a:solidFill>
                  <a:srgbClr val="ECFDF5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核心关注点：</a:t>
            </a: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“业务是否正常？”</a:t>
            </a:r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D1FAE5"/>
                </a:solidFill>
                <a:latin typeface="Noto Sans SC"/>
                <a:ea typeface="Noto Sans SC"/>
                <a:cs typeface="Noto Sans SC"/>
                <a:sym typeface="Noto Sans SC"/>
              </a:rPr>
              <a:t>从业务价值出发，关注服务可用性、交易成功率、用户体验，确保业务连续稳定运行。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2000" y="4572000"/>
            <a:ext cx="10668000" cy="1651000"/>
          </a:xfrm>
          <a:prstGeom prst="roundRect">
            <a:avLst>
              <a:gd name="adj" fmla="val 9230"/>
            </a:avLst>
          </a:prstGeom>
          <a:solidFill>
            <a:srgbClr val="1F293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1143000" y="4953000"/>
            <a:ext cx="355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设备在线 ≠ 业务正常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953000" y="4826000"/>
            <a:ext cx="609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❌ CPU 使用率 10% ≠ 系统健康可用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❌ 磁盘剩余空间 50% ≠ 业务不会中断</a:t>
            </a:r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5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👉 必须建立一套从业务视角出发的运维指标体系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CB49B7-F04B-6FB7-AF17-4C7B8AD5F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三大核心业务指标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9519" b="9519"/>
          <a:stretch>
            <a:fillRect/>
          </a:stretch>
        </p:blipFill>
        <p:spPr>
          <a:xfrm>
            <a:off x="9525000" y="571500"/>
            <a:ext cx="1905000" cy="1143000"/>
          </a:xfrm>
          <a:prstGeom prst="roundRect">
            <a:avLst>
              <a:gd name="adj" fmla="val 8888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762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8200" y="23495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可用性 Availability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3937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公式：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(正常监测状态总时间 / 监测总时间) × 100%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核心提问：你的业务</a:t>
            </a: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能不能用？</a:t>
            </a:r>
          </a:p>
        </p:txBody>
      </p:sp>
      <p:sp>
        <p:nvSpPr>
          <p:cNvPr id="9" name="AutoShape 9"/>
          <p:cNvSpPr/>
          <p:nvPr/>
        </p:nvSpPr>
        <p:spPr>
          <a:xfrm>
            <a:off x="4445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1200" y="23495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繁忙度 Busyness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35500" y="3937000"/>
            <a:ext cx="29210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公式：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监测返回值 / 基线配置值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核心提问：你的业务</a:t>
            </a: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忙不忙？</a:t>
            </a:r>
          </a:p>
          <a:p>
            <a:pPr indent="0" algn="ctr">
              <a:lnSpc>
                <a:spcPct val="116666"/>
              </a:lnSpc>
              <a:spcBef>
                <a:spcPts val="15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💡 相比绝对值，更能反映业务负载的相对变化趋势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128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4200" y="23495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健康度 Health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18500" y="3937000"/>
            <a:ext cx="29210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计算：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按关键/重要/普通级别匹配运算，取最低级别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核心提问：你的业务</a:t>
            </a: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健不健康？</a:t>
            </a:r>
          </a:p>
          <a:p>
            <a:pPr indent="0" algn="ctr">
              <a:lnSpc>
                <a:spcPct val="116666"/>
              </a:lnSpc>
              <a:spcBef>
                <a:spcPts val="15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🛡️ 确保最严重的单点问题不会被平均值掩盖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1138D8-5BED-7ED3-5BF9-7FA9018B0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1784" y="222250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业务分析三大利器与工单闭环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2349500"/>
          </a:xfrm>
          <a:prstGeom prst="roundRect">
            <a:avLst>
              <a:gd name="adj" fmla="val 648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60500" y="1879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业务分析三大利器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413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业务树：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展示业务系统层级关系 (业务→子系统→组件→设备)，清晰梳理架构。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业务报表：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按时间维度深度分析业务可用性趋势，识别风险周期。</a:t>
            </a:r>
          </a:p>
          <a:p>
            <a:pPr indent="0" algn="l">
              <a:lnSpc>
                <a:spcPct val="108333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业务拓扑：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可视化展示业务链路上节点的依赖关系与实时状态。</a:t>
            </a:r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💡 三者结合，形成从宏观到微观的完整业务监控体系。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762000" y="4191000"/>
            <a:ext cx="5207000" cy="2349500"/>
          </a:xfrm>
          <a:prstGeom prst="roundRect">
            <a:avLst>
              <a:gd name="adj" fmla="val 648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445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60500" y="4419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从告警到工单的闭环管理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953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🚫 痛点：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告警频发无人认领，故障修复状态无法追踪，权责不清。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🛠️ 方案：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告警自动联动工单，实现创建→分配→处理→验收的全流程自动化。</a:t>
            </a:r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🎯 价值：彻底实现“问题有人管、过程有追踪、结果有反馈”的闭环管理。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t="532" b="532"/>
          <a:stretch>
            <a:fillRect/>
          </a:stretch>
        </p:blipFill>
        <p:spPr>
          <a:xfrm>
            <a:off x="6223000" y="1905000"/>
            <a:ext cx="5207000" cy="3048000"/>
          </a:xfrm>
          <a:prstGeom prst="roundRect">
            <a:avLst>
              <a:gd name="adj" fmla="val 500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13" name="AutoShape 13"/>
          <p:cNvSpPr/>
          <p:nvPr/>
        </p:nvSpPr>
        <p:spPr>
          <a:xfrm>
            <a:off x="6223000" y="5207000"/>
            <a:ext cx="5207000" cy="1333500"/>
          </a:xfrm>
          <a:prstGeom prst="roundRect">
            <a:avLst>
              <a:gd name="adj" fmla="val 7619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477000" y="53975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闭环流程示意</a:t>
            </a:r>
            <a:endParaRPr lang="en-US" sz="1100"/>
          </a:p>
          <a:p>
            <a:pPr indent="0" algn="ctr">
              <a:lnSpc>
                <a:spcPct val="133333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发现问题 → 通知到人 → 处理问题 → 确认恢复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AEF0DA0-9914-F2D7-CA68-0BE03E576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用业务视角重新解读五大融合能力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01 / 一条完整的业务保障链路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413000"/>
            <a:ext cx="2032000" cy="228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3200" y="2667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3556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统一采集</a:t>
            </a:r>
            <a:endParaRPr lang="en-US" sz="1100"/>
          </a:p>
          <a:p>
            <a:pPr indent="0" algn="ctr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解决全域数据源接入难题，打破信息孤岛，夯实数据底座。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2984500" y="2413000"/>
            <a:ext cx="2032000" cy="228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5700" y="26670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111500" y="3556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统一告警</a:t>
            </a:r>
            <a:endParaRPr lang="en-US" sz="1100"/>
          </a:p>
          <a:p>
            <a:pPr indent="0" algn="ctr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解决告警风暴与信息汇聚难题，实现告警的标准化分级管理。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07000" y="2413000"/>
            <a:ext cx="2032000" cy="228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8200" y="2667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34000" y="3556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自动处置</a:t>
            </a:r>
            <a:endParaRPr lang="en-US" sz="1100"/>
          </a:p>
          <a:p>
            <a:pPr indent="0" algn="ctr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解决人工操作效率低的问题，利用脚本化编排大幅缩短故障恢复时间。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429500" y="2413000"/>
            <a:ext cx="2032000" cy="228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0700" y="2667000"/>
            <a:ext cx="609600" cy="609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556500" y="3556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主动巡检</a:t>
            </a:r>
            <a:endParaRPr lang="en-US" sz="1100"/>
          </a:p>
          <a:p>
            <a:pPr indent="0" algn="ctr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解决隐患发现滞后问题，从被动“等故障”转向主动“找隐患”。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652000" y="2413000"/>
            <a:ext cx="2032000" cy="228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63200" y="2667000"/>
            <a:ext cx="609600" cy="609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779000" y="3556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预测维护</a:t>
            </a:r>
            <a:endParaRPr lang="en-US" sz="1100"/>
          </a:p>
          <a:p>
            <a:pPr indent="0" algn="ctr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解决风险不可控难题，基于AI数据模型实现故障提前预警与管控。</a:t>
            </a:r>
          </a:p>
        </p:txBody>
      </p:sp>
      <p:sp>
        <p:nvSpPr>
          <p:cNvPr id="20" name="AutoShape 20"/>
          <p:cNvSpPr/>
          <p:nvPr/>
        </p:nvSpPr>
        <p:spPr>
          <a:xfrm>
            <a:off x="762000" y="4953000"/>
            <a:ext cx="10668000" cy="1397000"/>
          </a:xfrm>
          <a:prstGeom prst="roundRect">
            <a:avLst>
              <a:gd name="adj" fmla="val 10909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1143000" y="5270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一体化运维的本质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191000" y="5270500"/>
            <a:ext cx="25400" cy="762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4572000" y="52070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从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被动救火</a:t>
            </a: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到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主动预防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747000" y="52070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从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设备管理</a:t>
            </a: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到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业务保障</a:t>
            </a:r>
            <a:endParaRPr lang="en-US" sz="110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62F7C41-7F29-CBBD-082F-6C88DE8616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实战演练：三个典型场景的完整处置流程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理论讲完了，现在进入最实战的部分。还原三个真实场景的完整处置流程，看看在实际运维中，一套完善的监控系统是如何快速响应、精准定位并解决问题的。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921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00" y="34290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841500" y="3429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场景一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444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夏季机房空调故障处置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温度异常告警触发后，如何通过联动监控快速确认故障设备、调度备用系统并恢复环境温度，防止设备宕机。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445000" y="2921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4445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00" y="3429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524500" y="3429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场景二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444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UPS电池老化预警与更换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利用内阻监测与充放电测试数据，建立电池健康度模型，提前发现隐患并制定更换计划，规避断电风险。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128000" y="2921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128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5500" y="3429000"/>
            <a:ext cx="609600" cy="609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207500" y="34290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场景三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82000" y="444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跨区域多机房统一监控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面对多地分散部署的机房，如何通过统一的监控大屏实现全局状态感知，以及如何协调区域运维资源进行快速支援。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E3FF407-0887-DC5F-CFC8-7CE599FEE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下半场内容概览：从“知其然”到“知其所以然”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203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为什么不讲操作，只讲逻辑？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921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857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演示看步骤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演示只能展示固定的操作步骤，版本更新或场景切换后，你可能依然会懵。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064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4000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逻辑是核心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只有真正理解操作背后的底层逻辑，才能举一反三，从容应对环境的千变万化。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207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5143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干货更集中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内容将聚焦于技术原理与行业最佳实践，剔除冗余步骤，价值密度更高。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1778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477000" y="203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今天的核心议题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477000" y="2794000"/>
            <a:ext cx="2349500" cy="1651000"/>
          </a:xfrm>
          <a:prstGeom prst="roundRect">
            <a:avLst>
              <a:gd name="adj" fmla="val 6153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6667500" y="3048000"/>
            <a:ext cx="196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01. 架构选型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针对不同的机房规模与业务需求，到底该选择哪种部署方案更优？</a:t>
            </a:r>
          </a:p>
        </p:txBody>
      </p:sp>
      <p:sp>
        <p:nvSpPr>
          <p:cNvPr id="16" name="AutoShape 16"/>
          <p:cNvSpPr/>
          <p:nvPr/>
        </p:nvSpPr>
        <p:spPr>
          <a:xfrm>
            <a:off x="8953500" y="2794000"/>
            <a:ext cx="2349500" cy="1651000"/>
          </a:xfrm>
          <a:prstGeom prst="roundRect">
            <a:avLst>
              <a:gd name="adj" fmla="val 6153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9144000" y="3048000"/>
            <a:ext cx="196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02. 动环深度接入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打通从传感器协议解析到智能告警配置的完整技术链路。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6477000" y="4572000"/>
            <a:ext cx="2349500" cy="1524000"/>
          </a:xfrm>
          <a:prstGeom prst="roundRect">
            <a:avLst>
              <a:gd name="adj" fmla="val 6666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6667500" y="4826000"/>
            <a:ext cx="1968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03. 业务视角运维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从单纯的“设备在线监控”思维，进化到以“保障业务连续性”为核心的运维视角。</a:t>
            </a:r>
          </a:p>
        </p:txBody>
      </p:sp>
      <p:sp>
        <p:nvSpPr>
          <p:cNvPr id="20" name="AutoShape 20"/>
          <p:cNvSpPr/>
          <p:nvPr/>
        </p:nvSpPr>
        <p:spPr>
          <a:xfrm>
            <a:off x="8953500" y="4572000"/>
            <a:ext cx="2349500" cy="1524000"/>
          </a:xfrm>
          <a:prstGeom prst="roundRect">
            <a:avLst>
              <a:gd name="adj" fmla="val 6666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9144000" y="4826000"/>
            <a:ext cx="1968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04. 实战演练复盘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还原三个真实故障场景，完整复盘处置流程，避免踩坑。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4B974C5-394A-019B-66C0-C954358B6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场景一：夏季机房空调故障处置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" y="1905000"/>
            <a:ext cx="4318000" cy="4318000"/>
          </a:xfrm>
          <a:prstGeom prst="roundRect">
            <a:avLst>
              <a:gd name="adj" fmla="val 4705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461000" y="1778000"/>
            <a:ext cx="5969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1500" y="2095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477000" y="1905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发现问题 · 实时预警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温湿度传感器检测区域温度持续升至28℃，自动触发告警。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告警信息通过短信即时推送，并同步在机房3D视图中进行标黄高亮。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461000" y="3429000"/>
            <a:ext cx="5969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1500" y="3746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477000" y="3556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问题定位 · 平台联动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运维人员在3D视图快速定位告警点，关联查看空调实时运行数据。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结合送/回风温差(9℃ &lt; 12℃)与低功率因数，综合判定为“制冷剂泄漏”，全程无需切换平台。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61000" y="5080000"/>
            <a:ext cx="5969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1500" y="5397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77000" y="5207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处置恢复 · 智能闭环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自动生成工单并派发，若温度&gt;32℃，自动执行“邻机加功率/减非关键负载”脚本。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故障修复后，系统确认温度回落，自动推送恢复通知并归档工单，完成复盘。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24D628-5607-7729-92B9-F712906E11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场景二：UPS电池老化预警与更换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▍预测维护的价值对比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2476500" cy="1714500"/>
          </a:xfrm>
          <a:prstGeom prst="roundRect">
            <a:avLst>
              <a:gd name="adj" fmla="val 5925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2476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97000" y="2438400"/>
            <a:ext cx="171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传统维护方式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3048000"/>
            <a:ext cx="2095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依赖定期放电测试（半年/一年一次），两次测试间隔期内电池状态完全“未知”，存在极大的突发故障风险。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492500" y="2286000"/>
            <a:ext cx="2476500" cy="1714500"/>
          </a:xfrm>
          <a:prstGeom prst="roundRect">
            <a:avLst>
              <a:gd name="adj" fmla="val 5925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10B981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3000" y="2476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127500" y="2438400"/>
            <a:ext cx="171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监控易 AI 预测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683000" y="3048000"/>
            <a:ext cx="2095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实时监测每一节电池的电压、内阻、温度，并建立AI动态基线模型，精准识别老化趋势。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4254500"/>
            <a:ext cx="5207000" cy="1460500"/>
          </a:xfrm>
          <a:prstGeom prst="roundRect">
            <a:avLst>
              <a:gd name="adj" fmla="val 695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4445000"/>
            <a:ext cx="279400" cy="279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397000" y="4419600"/>
            <a:ext cx="431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真实案例复盘：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一组32节UPS电池，初始内阻平均3.5毫欧。运行两年后，AI动态基线发现第17号电池内阻增至4.8毫欧（增幅37%），已超30%的建议更换阈值并自动预警。运维团队据此在计划内完成更换，完全未影响业务运行。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5905500"/>
            <a:ext cx="520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💡 核心价值：把“被动的事后救火”转变为“主动的提前预防”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 t="2136" b="2136"/>
          <a:stretch>
            <a:fillRect/>
          </a:stretch>
        </p:blipFill>
        <p:spPr>
          <a:xfrm>
            <a:off x="6477000" y="2159000"/>
            <a:ext cx="4953000" cy="3556000"/>
          </a:xfrm>
          <a:prstGeom prst="roundRect">
            <a:avLst>
              <a:gd name="adj" fmla="val 4285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18" name="AutoShape 18"/>
          <p:cNvSpPr/>
          <p:nvPr/>
        </p:nvSpPr>
        <p:spPr>
          <a:xfrm>
            <a:off x="6477000" y="5905500"/>
            <a:ext cx="495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1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工程师在机房按计划更换预警的UPS蓄电池</a:t>
            </a:r>
            <a:endParaRPr lang="en-US" sz="110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3C18DED-A704-B45B-639D-ED40C9ADE8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场景三：跨区域多机房统一监控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576" r="9576"/>
          <a:stretch>
            <a:fillRect/>
          </a:stretch>
        </p:blipFill>
        <p:spPr>
          <a:xfrm>
            <a:off x="762000" y="1778000"/>
            <a:ext cx="5080000" cy="4191000"/>
          </a:xfrm>
          <a:prstGeom prst="roundRect">
            <a:avLst>
              <a:gd name="adj" fmla="val 3636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223000" y="1778000"/>
            <a:ext cx="5207000" cy="1206500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3500" y="19685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921500" y="1905000"/>
            <a:ext cx="431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场景设定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某大型药业集团，全国5个分支机房，总部在北京。分支与总部通过VPN/专线互联，带宽资源有限，对数据传输有较高要求。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6223000" y="3175000"/>
            <a:ext cx="52070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3500" y="33655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21500" y="3302000"/>
            <a:ext cx="431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部署架构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多TS分布架构：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总部部署CCU，各分支机房独立部署TS。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工作机制：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分支TS负责本地采集与存储，仅汇总关键数据经专线同步至总部CCU。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223000" y="4572000"/>
            <a:ext cx="5207000" cy="1460500"/>
          </a:xfrm>
          <a:prstGeom prst="roundRect">
            <a:avLst>
              <a:gd name="adj" fmla="val 695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3500" y="47625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21500" y="4699000"/>
            <a:ext cx="4318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核心优势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统一视图：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实现“一点看全国”，大幅降低总部运维管理复杂度。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数据安全：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断网不丢数据，网络恢复后自动补传，数据完全私有化存储。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可扩展性：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支持平滑升级至四级架构，灵活适应未来区域自治需求。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0" y="6223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“ 监控系统能跟着业务一起成长，而不是成为瓶颈 ”</a:t>
            </a:r>
            <a:endParaRPr lang="en-US" sz="11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853717-E185-C033-9C2C-78CD46A061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总结回顾：核心内容概览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76200" cy="2159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079500" y="2032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架构选型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主力：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单机版、多TS版、四级架构（本地化部署）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备选：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SaaS版（仅用于少数网络隔离场景）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原则：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坚持“能本地就本地”，始终将数据安全放在第一位。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6223000" y="1778000"/>
            <a:ext cx="76200" cy="2159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540500" y="2032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动环深度接入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专业细节：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电池内阻超30%建议更换、空调关注温差、温湿度阈值需因地制宜设置。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关键意义：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掌握这些专业指标，是区分“专业运维”与“普通运维”的核心分水岭。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2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762000" y="4191000"/>
            <a:ext cx="76200" cy="2159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1079500" y="4445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业务视角运维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三大核心指标：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关注“能不能用”的可用性、“忙不忙”的繁忙度、“健不健康”的健康度。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闭环管理：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建立从告警自动触发到工单流转的完整链路，实现问题可追踪、可闭环。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223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223000" y="4191000"/>
            <a:ext cx="76200" cy="2159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6540500" y="4445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实战场景应用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故障处置：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空调故障实现“快速发现-精准定位-自动处置”的全流程优化；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智能预警：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基于AI动态基线实现UPS设备的预测性维护；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架构优势：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本地化多TS分布架构，确保了跨区域监控的灵活与稳定。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7C28770-EB29-6F5D-7C55-1166F8AF1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再强调：五大融合能力与关键性能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1905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五大融合能力：告别信息孤岛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667000"/>
            <a:ext cx="1524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2857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2819400"/>
            <a:ext cx="95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统一采集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数据不孤岛</a:t>
            </a:r>
          </a:p>
        </p:txBody>
      </p:sp>
      <p:sp>
        <p:nvSpPr>
          <p:cNvPr id="9" name="AutoShape 9"/>
          <p:cNvSpPr/>
          <p:nvPr/>
        </p:nvSpPr>
        <p:spPr>
          <a:xfrm>
            <a:off x="2667000" y="2667000"/>
            <a:ext cx="1524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4000" y="2857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175000" y="2819400"/>
            <a:ext cx="95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统一告警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信息不遗漏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318000" y="2667000"/>
            <a:ext cx="1524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5000" y="2857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4826000" y="2819400"/>
            <a:ext cx="95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自动处置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效率不打折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16000" y="4064000"/>
            <a:ext cx="24765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00" y="43180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651000" y="4254500"/>
            <a:ext cx="165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主动巡检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设备隐患早发现，绝不遗漏</a:t>
            </a:r>
          </a:p>
        </p:txBody>
      </p:sp>
      <p:sp>
        <p:nvSpPr>
          <p:cNvPr id="18" name="AutoShape 18"/>
          <p:cNvSpPr/>
          <p:nvPr/>
        </p:nvSpPr>
        <p:spPr>
          <a:xfrm>
            <a:off x="3619500" y="4064000"/>
            <a:ext cx="24765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6500" y="4318000"/>
            <a:ext cx="355600" cy="355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4254500" y="4254500"/>
            <a:ext cx="165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预测维护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AI 辅助分析，故障不突发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16000" y="5397500"/>
            <a:ext cx="4699000" cy="698500"/>
          </a:xfrm>
          <a:prstGeom prst="roundRect">
            <a:avLst>
              <a:gd name="adj" fmla="val 14545"/>
            </a:avLst>
          </a:prstGeom>
          <a:solidFill>
            <a:srgbClr val="FEF2F2">
              <a:alpha val="100000"/>
            </a:srgbClr>
          </a:solidFill>
          <a:ln w="12700" cap="flat" cmpd="sng">
            <a:solidFill>
              <a:srgbClr val="FCA5A5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1143000" y="55245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B91C1C"/>
                </a:solidFill>
                <a:latin typeface="Noto Sans SC"/>
                <a:ea typeface="Noto Sans SC"/>
                <a:cs typeface="Noto Sans SC"/>
                <a:sym typeface="Noto Sans SC"/>
              </a:rPr>
              <a:t>⚠️ 没有融合的代价：告警不知道哪来的，出问题不知道找谁，看全局要登三四个平台。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2095500"/>
            <a:ext cx="508000" cy="5080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239000" y="1968500"/>
            <a:ext cx="393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自动发现率：</a:t>
            </a:r>
            <a:r>
              <a:rPr lang="en-US" sz="28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95%以上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500台设备的机房，手动录入需要一周，而通过自动发现仅需几小时即可完成，极大降低人工成本。</a:t>
            </a:r>
          </a:p>
        </p:txBody>
      </p:sp>
      <p:sp>
        <p:nvSpPr>
          <p:cNvPr id="26" name="AutoShape 26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7000" y="4508500"/>
            <a:ext cx="508000" cy="5080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239000" y="4381500"/>
            <a:ext cx="393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告警延迟：</a:t>
            </a:r>
            <a:r>
              <a:rPr lang="en-US" sz="2800" b="1" i="0" u="none" strike="noStrike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9秒 (Max)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从设备发生故障到运维人员收到告警通知，最慢不超过9秒。在夏季高温等极端场景下，这9秒就是安全与事故的分界线。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8E7F618-23C2-57B4-6965-FBFF3A72BB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夏季已至，做好准备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0320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2032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考验是必然的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21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夏季机房的高温考验不是可能发生，而是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一定会发生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。它是每年运维工作的“期末考试”，无法回避，只能直面挑战。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778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4572000" y="2032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准备与否的区别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35500" y="2794000"/>
            <a:ext cx="1460500" cy="1524000"/>
          </a:xfrm>
          <a:prstGeom prst="roundRect">
            <a:avLst>
              <a:gd name="adj" fmla="val 6956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4762500" y="2984500"/>
            <a:ext cx="1206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059669"/>
                </a:solidFill>
                <a:latin typeface="Noto Sans SC"/>
                <a:ea typeface="Noto Sans SC"/>
                <a:cs typeface="Noto Sans SC"/>
                <a:sym typeface="Noto Sans SC"/>
              </a:rPr>
              <a:t>✅ 准备好了</a:t>
            </a:r>
            <a:endParaRPr lang="en-US" sz="1100"/>
          </a:p>
          <a:p>
            <a:pPr indent="0" algn="ctr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空调故障只是一个普通告警，系统自动响应，从容应对。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2794000"/>
            <a:ext cx="1460500" cy="1524000"/>
          </a:xfrm>
          <a:prstGeom prst="roundRect">
            <a:avLst>
              <a:gd name="adj" fmla="val 6956"/>
            </a:avLst>
          </a:prstGeom>
          <a:solidFill>
            <a:srgbClr val="FEF2F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350000" y="2984500"/>
            <a:ext cx="1206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❌ 没准备好</a:t>
            </a:r>
            <a:endParaRPr lang="en-US" sz="1100"/>
          </a:p>
          <a:p>
            <a:pPr indent="0" algn="ctr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故障直接升级为业务中断事故，造成无法挽回的经济损失。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8128000" y="1778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2032000"/>
            <a:ext cx="457200" cy="4572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017000" y="2032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监控的定位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2921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“不是锦上添花，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6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而是基础设施。”</a:t>
            </a:r>
            <a:endParaRPr lang="en-US" sz="1100"/>
          </a:p>
          <a:p>
            <a:pPr indent="0" algn="ctr">
              <a:lnSpc>
                <a:spcPct val="116666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它是保障机房安全的地基，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而非可有可无的点缀。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62000" y="4953000"/>
            <a:ext cx="10668000" cy="1397000"/>
          </a:xfrm>
          <a:prstGeom prst="roundRect">
            <a:avLst>
              <a:gd name="adj" fmla="val 14545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1016000" y="5207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🎯 我们的共同目标</a:t>
            </a:r>
            <a:endParaRPr lang="en-US" sz="1100"/>
          </a:p>
          <a:p>
            <a:pPr indent="0" algn="ctr">
              <a:lnSpc>
                <a:spcPct val="116666"/>
              </a:lnSpc>
            </a:pPr>
            <a:r>
              <a:rPr lang="en-US" sz="1400" b="0" i="0" u="none" strike="noStrike">
                <a:solidFill>
                  <a:srgbClr val="ECFDF5"/>
                </a:solidFill>
                <a:latin typeface="Noto Sans SC"/>
                <a:ea typeface="Noto Sans SC"/>
                <a:cs typeface="Noto Sans SC"/>
                <a:sym typeface="Noto Sans SC"/>
              </a:rPr>
              <a:t>让你的机房在夏季也能安全稳定运行，让核心业务实现 7×24 小时不中断。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8E3C83A-2FBF-546E-71B4-7BEAF90D8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016000" y="2540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683000"/>
            <a:ext cx="1016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72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Q &amp; A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5207000"/>
            <a:ext cx="4953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5524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32000" y="53975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深入了解或申请试用</a:t>
            </a:r>
            <a:endParaRPr lang="en-US" sz="1100" dirty="0"/>
          </a:p>
          <a:p>
            <a:pPr indent="0" algn="l">
              <a:lnSpc>
                <a:spcPct val="100000"/>
              </a:lnSpc>
            </a:pPr>
            <a:r>
              <a:rPr lang="zh-CN" altLang="en-US" sz="1300" b="0" i="0" u="none" strike="noStrike" dirty="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各平台搜索 “监控易”</a:t>
            </a:r>
            <a:r>
              <a:rPr lang="en-US" sz="1300" b="0" i="0" u="none" strike="noStrike" dirty="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sz="1300" b="0" i="0" u="none" strike="noStrike" dirty="0" err="1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联系</a:t>
            </a:r>
            <a:r>
              <a:rPr lang="zh-CN" altLang="en-US" sz="1300" b="0" i="0" u="none" strike="noStrike" dirty="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我们</a:t>
            </a:r>
            <a:endParaRPr lang="en-US" sz="1300" b="0" i="0" u="none" strike="noStrike" dirty="0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5207000"/>
            <a:ext cx="4953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5524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239000" y="53975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关注我们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获取更多专题直播信息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6922038-D22B-441C-E713-EC4424E82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r>
              <a:rPr lang="en-US" sz="32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5207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2438400"/>
            <a:ext cx="1016000" cy="1016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286000" y="2286000"/>
            <a:ext cx="3302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架构选型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如何根据实际场景选择部署方案，平衡成本与扩展性，打造高可用基础底座。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6223000" y="1905000"/>
            <a:ext cx="5207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7800" y="2438400"/>
            <a:ext cx="1016000" cy="1016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747000" y="2286000"/>
            <a:ext cx="3302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动环深度接入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从底层传感器数据采集，到上层智能告警与分析，全链路技术栈解析。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2000" y="4318000"/>
            <a:ext cx="5207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00" y="4851400"/>
            <a:ext cx="1016000" cy="1016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286000" y="4699000"/>
            <a:ext cx="3302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业务视角的运维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打破传统设备监控思维，实现从“设备在线”指标到“业务连续性保障”的价值跃迁。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223000" y="4318000"/>
            <a:ext cx="5207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7800" y="4851400"/>
            <a:ext cx="1016000" cy="1016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747000" y="4699000"/>
            <a:ext cx="3302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实战演练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通过三个典型故障场景的完整复盘，详解从告警发现到彻底解决的标准处置流程。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EB4400F-CBD6-3AED-8EC7-03B01E943A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架构选型：一切的基础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2032000"/>
            <a:ext cx="469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为什么架构选型如此重要？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794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7686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根源问题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超过三分之一的运维问题，根源不在产品功能，而在于架构选型错误。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937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39116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适配性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用单机版管十个机房，肯定吃力；用四级架构管一个小机房，是杀鸡用牛刀。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080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50546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长期影响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选对了，后面的路越走越顺；选错了，天天踩坑，系统维护成本极高。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477000" y="2032000"/>
            <a:ext cx="469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监控易主要部署方式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477000" y="2794000"/>
            <a:ext cx="4699000" cy="1651000"/>
          </a:xfrm>
          <a:prstGeom prst="roundRect">
            <a:avLst>
              <a:gd name="adj" fmla="val 6153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6667500" y="2984500"/>
            <a:ext cx="431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本地化部署 (主力方案)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单机版：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适用于中小规模、单点监控场景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多TS版：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适合中大规模、性能要求高的场景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四级架构：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超大规模、多地多中心集团级场景首选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477000" y="46990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6667500" y="4889500"/>
            <a:ext cx="431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1" i="0" u="none" strike="noStrike">
                <a:solidFill>
                  <a:srgbClr val="1E40AF"/>
                </a:solidFill>
                <a:latin typeface="Noto Sans SC"/>
                <a:ea typeface="Noto Sans SC"/>
                <a:cs typeface="Noto Sans SC"/>
                <a:sym typeface="Noto Sans SC"/>
              </a:rPr>
              <a:t>SaaS版 (特定场景备选)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适用于网络隔离且数据允许上云的少数场景，提供轻量化的监控服务。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7A93036-4B56-E2C7-98A1-9BF6DC0F9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架构选型：单机版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" y="1905000"/>
            <a:ext cx="4064000" cy="4064000"/>
          </a:xfrm>
          <a:prstGeom prst="roundRect">
            <a:avLst>
              <a:gd name="adj" fmla="val 500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207000" y="1905000"/>
            <a:ext cx="6223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1000" y="2159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223000" y="20955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架构描述：一体化集成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一台服务器集成所有核心功能：数据采集、历史存储、可视化展示、告警通知，实现全链路闭环。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207000" y="3302000"/>
            <a:ext cx="6223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1000" y="36830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223000" y="34925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适用场景：小规模单一机房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适用范围：单机房，且设备总数在1000台以内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典型案例：中小企业核心机房，包含200-300台服务器及几十台网络、动环设备。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07000" y="4953000"/>
            <a:ext cx="2984500" cy="1397000"/>
          </a:xfrm>
          <a:prstGeom prst="roundRect">
            <a:avLst>
              <a:gd name="adj" fmla="val 10909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7500" y="5270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969000" y="5143500"/>
            <a:ext cx="203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65F46"/>
                </a:solidFill>
                <a:latin typeface="Noto Sans SC"/>
                <a:ea typeface="Noto Sans SC"/>
                <a:cs typeface="Noto Sans SC"/>
                <a:sym typeface="Noto Sans SC"/>
              </a:rPr>
              <a:t>部署极其简单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仅需一台物理/虚拟服务器，半天内即可完成部署并投入生产运行。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8445500" y="4953000"/>
            <a:ext cx="2984500" cy="1397000"/>
          </a:xfrm>
          <a:prstGeom prst="roundRect">
            <a:avLst>
              <a:gd name="adj" fmla="val 10909"/>
            </a:avLst>
          </a:prstGeom>
          <a:solidFill>
            <a:srgbClr val="FEF2F2">
              <a:alpha val="100000"/>
            </a:srgbClr>
          </a:solidFill>
          <a:ln w="12700" cap="flat" cmpd="sng">
            <a:solidFill>
              <a:srgbClr val="FECAC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6000" y="5270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207500" y="5143500"/>
            <a:ext cx="203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无法水平扩展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受限于单节点性能瓶颈，随着监控规模增长，需迁移至集群架构。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E449333-28B4-05DC-AEDA-9606849F94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架构选型：多TS版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26035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200" y="19812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47800" y="1955800"/>
            <a:ext cx="1714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架构描述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65200" y="2603500"/>
            <a:ext cx="21971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TS (采集服务器):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负责数据采集。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CCU (中心控制单元):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负责数据存储、分析和展示。</a:t>
            </a:r>
          </a:p>
          <a:p>
            <a:pPr indent="0" algn="l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两者分离，通过双向通信协同工作。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3619500" y="1778000"/>
            <a:ext cx="26035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2700" y="19812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305300" y="1955800"/>
            <a:ext cx="1714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适用场景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822700" y="2603500"/>
            <a:ext cx="21971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多机房场景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，例如企业拥有总部数据中心，同时在多地设有分支机房，需统一管理和监控的场景。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26035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200" y="43942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447800" y="4368800"/>
            <a:ext cx="1714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关键决策：带宽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965200" y="5016500"/>
            <a:ext cx="21971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带宽充足：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TS集中部署在总部，统一管理远程机房设备。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带宽不足：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TS分布部署在各地机房，本地采集存储后，再回传汇总数据。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619500" y="4191000"/>
            <a:ext cx="26035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2700" y="43942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4305300" y="4368800"/>
            <a:ext cx="1714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设计亮点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3822700" y="5016500"/>
            <a:ext cx="21971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通过“本地优先”策略，TS采集的数据默认存储在本地，能有效应对网络波动或中断，最大程度避免数据丢失风险。</a:t>
            </a:r>
            <a:endParaRPr lang="en-US" sz="110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 l="4032" r="4032"/>
          <a:stretch>
            <a:fillRect/>
          </a:stretch>
        </p:blipFill>
        <p:spPr>
          <a:xfrm>
            <a:off x="6604000" y="2032000"/>
            <a:ext cx="4826000" cy="3937000"/>
          </a:xfrm>
          <a:prstGeom prst="roundRect">
            <a:avLst>
              <a:gd name="adj" fmla="val 387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28B8449-28A2-447F-2D8B-E0B7FDCF47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架构选型：SaaS版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98" b="98"/>
          <a:stretch>
            <a:fillRect/>
          </a:stretch>
        </p:blipFill>
        <p:spPr>
          <a:xfrm>
            <a:off x="762000" y="1905000"/>
            <a:ext cx="4318000" cy="4191000"/>
          </a:xfrm>
          <a:prstGeom prst="roundRect">
            <a:avLst>
              <a:gd name="adj" fmla="val 3636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588000" y="1905000"/>
            <a:ext cx="5842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8500" y="21336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413500" y="2032000"/>
            <a:ext cx="4826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适用场景 (特定问题解决方案)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分支机房与总部有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防火墙隔离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，且不允许修改策略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分支机房具备访问外网的网络条件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客户允许将监控指标等数据上云存储与分析</a:t>
            </a:r>
          </a:p>
        </p:txBody>
      </p:sp>
      <p:sp>
        <p:nvSpPr>
          <p:cNvPr id="8" name="AutoShape 8"/>
          <p:cNvSpPr/>
          <p:nvPr/>
        </p:nvSpPr>
        <p:spPr>
          <a:xfrm>
            <a:off x="5588000" y="3683000"/>
            <a:ext cx="5842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8500" y="40005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413500" y="3873500"/>
            <a:ext cx="482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工作机制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 TS 代理端主动向云端平台发起连接，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无需在分支侧开放任何入站端口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，即可实现数据传输与反向管理。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588000" y="5207000"/>
            <a:ext cx="5842000" cy="1397000"/>
          </a:xfrm>
          <a:prstGeom prst="roundRect">
            <a:avLst>
              <a:gd name="adj" fmla="val 7272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A7F3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78500" y="5524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13500" y="5334000"/>
            <a:ext cx="482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重要提示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非主力推荐：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产品以本地化部署为主，此模式仅适用于上述特定网络受限场景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059669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数据安全：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数据先落盘本地再压缩上传，断网不丢数据，且带宽占用极低。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8EC2F2F-1C58-52B9-54B2-8EAA22AC7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架构选型：四级架构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0955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1968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适用场景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多层级管理场景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，如省管市、市管县、军队、海关等对行政或组织层级有严格划分的业务场景。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762000" y="3429000"/>
            <a:ext cx="5207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7846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3619500"/>
            <a:ext cx="381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两种部署模式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无网闸直通同步：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上下级网络畅通时使用，确保数据毫秒级同步，效率极高。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有网闸代理转发：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跨网闸场景下，通过安全代理服务实现数据安全摆渡与传输。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3975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905000" y="5270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核心价值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打破层级壁垒，实现多层级业务数据的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统一汇聚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和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分级管理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，兼顾全局视角与局部自治。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 t="17362" b="17362"/>
          <a:stretch>
            <a:fillRect/>
          </a:stretch>
        </p:blipFill>
        <p:spPr>
          <a:xfrm>
            <a:off x="6350000" y="2159000"/>
            <a:ext cx="5080000" cy="3556000"/>
          </a:xfrm>
          <a:prstGeom prst="roundRect">
            <a:avLst>
              <a:gd name="adj" fmla="val 4285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14" name="AutoShape 14"/>
          <p:cNvSpPr/>
          <p:nvPr/>
        </p:nvSpPr>
        <p:spPr>
          <a:xfrm>
            <a:off x="6350000" y="5842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多层级管理架构示意</a:t>
            </a:r>
            <a:endParaRPr lang="en-US" sz="11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A3B615D-739F-A8C4-FA8A-6BB4B6D1D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架构选择决策树与补充要点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60500" y="1879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架构选择决策树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540000"/>
            <a:ext cx="4699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1. 单机房，设备≤1000 →</a:t>
            </a:r>
            <a:r>
              <a:rPr lang="en-US" sz="1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单机版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2. 多机房，网络互通：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带宽充足→多TS集中部署；带宽不足→多TS分布部署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3. 网络不通 (防火墙隔离)：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网络可改造→回到步骤2；不可改造且可上云→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SaaS版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4. 有多层级管理需求 →</a:t>
            </a:r>
            <a:r>
              <a:rPr lang="en-US" sz="1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四级架构</a:t>
            </a:r>
          </a:p>
        </p:txBody>
      </p:sp>
      <p:sp>
        <p:nvSpPr>
          <p:cNvPr id="8" name="AutoShape 8"/>
          <p:cNvSpPr/>
          <p:nvPr/>
        </p:nvSpPr>
        <p:spPr>
          <a:xfrm>
            <a:off x="1016000" y="49530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5207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78000" y="5143500"/>
            <a:ext cx="368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核心原则：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ECFDF5"/>
                </a:solidFill>
                <a:latin typeface="Noto Sans SC"/>
                <a:ea typeface="Noto Sans SC"/>
                <a:cs typeface="Noto Sans SC"/>
                <a:sym typeface="Noto Sans SC"/>
              </a:rPr>
              <a:t>能本地就本地，数据留在自己手里最安全。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223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1905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21500" y="1879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关键补充要点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477000" y="2667000"/>
            <a:ext cx="4699000" cy="1270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2921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239000" y="2857500"/>
            <a:ext cx="381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双机热备支持范围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仅单机版和多TS版支持双机热备方案。如您的业务场景对高可用性有严格要求，请优先考虑以上版本。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477000" y="4191000"/>
            <a:ext cx="4699000" cy="1778000"/>
          </a:xfrm>
          <a:prstGeom prst="roundRect">
            <a:avLst>
              <a:gd name="adj" fmla="val 4285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44450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239000" y="4381500"/>
            <a:ext cx="3810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性能参考参数</a:t>
            </a:r>
            <a:endParaRPr lang="en-US" sz="1100"/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理论上限：1个TS服务支持约 30,000 个监测点。</a:t>
            </a:r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推荐配置：128G内存/16核CPU的TS节点，建议监控约4000个OS。</a:t>
            </a:r>
          </a:p>
          <a:p>
            <a:pPr indent="0" algn="l">
              <a:lnSpc>
                <a:spcPct val="116666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特别注意：如采用虚拟化部署，建议预留更高的CPU配置。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74DCBD4-8207-99C3-013D-E74E29FA37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4432" y="269875"/>
            <a:ext cx="1600200" cy="666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2439</Words>
  <Application>Microsoft Office PowerPoint</Application>
  <PresentationFormat>宽屏</PresentationFormat>
  <Paragraphs>364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Noto Sans SC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hui.xiao</dc:creator>
  <cp:lastModifiedBy>hui xiao</cp:lastModifiedBy>
  <cp:revision>5</cp:revision>
  <dcterms:modified xsi:type="dcterms:W3CDTF">2026-05-13T13:49:37Z</dcterms:modified>
</cp:coreProperties>
</file>